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5"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e5049cbc47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e5049cbc47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e5049cbc47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e5049cbc47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e5049cbc47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e5049cbc47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e5049cbc47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e5049cbc47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e5049cbc47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e5049cbc47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e5049cbc47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e5049cbc47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e5049cbc47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e5049cbc47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e5049cbc47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e5049cbc47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e5049cbc47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e5049cbc47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e5049cbc47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e5049cbc47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e5049cbc47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e5049cbc47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e5049cbc47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e5049cbc47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e5049cbc47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e5049cbc47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e5049cbc47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e5049cbc47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e5049cbc47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e5049cbc47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e5049cbc47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e5049cbc47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e5049cbc47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e5049cbc47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e5049cbc47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e5049cbc47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e5049cbc47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e5049cbc47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0"/>
              </a:spcBef>
              <a:spcAft>
                <a:spcPts val="0"/>
              </a:spcAft>
              <a:buClr>
                <a:schemeClr val="dk1"/>
              </a:buClr>
              <a:buSzPts val="1400"/>
              <a:buChar char="○"/>
              <a:defRPr>
                <a:solidFill>
                  <a:schemeClr val="dk1"/>
                </a:solidFill>
              </a:defRPr>
            </a:lvl2pPr>
            <a:lvl3pPr indent="-317500" lvl="2" marL="1371600" rtl="0">
              <a:spcBef>
                <a:spcPts val="0"/>
              </a:spcBef>
              <a:spcAft>
                <a:spcPts val="0"/>
              </a:spcAft>
              <a:buClr>
                <a:schemeClr val="dk1"/>
              </a:buClr>
              <a:buSzPts val="1400"/>
              <a:buChar char="■"/>
              <a:defRPr>
                <a:solidFill>
                  <a:schemeClr val="dk1"/>
                </a:solidFill>
              </a:defRPr>
            </a:lvl3pPr>
            <a:lvl4pPr indent="-317500" lvl="3" marL="1828800" rtl="0">
              <a:spcBef>
                <a:spcPts val="0"/>
              </a:spcBef>
              <a:spcAft>
                <a:spcPts val="0"/>
              </a:spcAft>
              <a:buClr>
                <a:schemeClr val="dk1"/>
              </a:buClr>
              <a:buSzPts val="1400"/>
              <a:buChar char="●"/>
              <a:defRPr>
                <a:solidFill>
                  <a:schemeClr val="dk1"/>
                </a:solidFill>
              </a:defRPr>
            </a:lvl4pPr>
            <a:lvl5pPr indent="-317500" lvl="4" marL="2286000" rtl="0">
              <a:spcBef>
                <a:spcPts val="0"/>
              </a:spcBef>
              <a:spcAft>
                <a:spcPts val="0"/>
              </a:spcAft>
              <a:buClr>
                <a:schemeClr val="dk1"/>
              </a:buClr>
              <a:buSzPts val="1400"/>
              <a:buChar char="○"/>
              <a:defRPr>
                <a:solidFill>
                  <a:schemeClr val="dk1"/>
                </a:solidFill>
              </a:defRPr>
            </a:lvl5pPr>
            <a:lvl6pPr indent="-317500" lvl="5" marL="2743200" rtl="0">
              <a:spcBef>
                <a:spcPts val="0"/>
              </a:spcBef>
              <a:spcAft>
                <a:spcPts val="0"/>
              </a:spcAft>
              <a:buClr>
                <a:schemeClr val="dk1"/>
              </a:buClr>
              <a:buSzPts val="1400"/>
              <a:buChar char="■"/>
              <a:defRPr>
                <a:solidFill>
                  <a:schemeClr val="dk1"/>
                </a:solidFill>
              </a:defRPr>
            </a:lvl6pPr>
            <a:lvl7pPr indent="-317500" lvl="6" marL="3200400" rtl="0">
              <a:spcBef>
                <a:spcPts val="0"/>
              </a:spcBef>
              <a:spcAft>
                <a:spcPts val="0"/>
              </a:spcAft>
              <a:buClr>
                <a:schemeClr val="dk1"/>
              </a:buClr>
              <a:buSzPts val="1400"/>
              <a:buChar char="●"/>
              <a:defRPr>
                <a:solidFill>
                  <a:schemeClr val="dk1"/>
                </a:solidFill>
              </a:defRPr>
            </a:lvl7pPr>
            <a:lvl8pPr indent="-317500" lvl="7" marL="3657600" rtl="0">
              <a:spcBef>
                <a:spcPts val="0"/>
              </a:spcBef>
              <a:spcAft>
                <a:spcPts val="0"/>
              </a:spcAft>
              <a:buClr>
                <a:schemeClr val="dk1"/>
              </a:buClr>
              <a:buSzPts val="1400"/>
              <a:buChar char="○"/>
              <a:defRPr>
                <a:solidFill>
                  <a:schemeClr val="dk1"/>
                </a:solidFill>
              </a:defRPr>
            </a:lvl8pPr>
            <a:lvl9pPr indent="-317500" lvl="8" marL="4114800" rtl="0">
              <a:spcBef>
                <a:spcPts val="0"/>
              </a:spcBef>
              <a:spcAft>
                <a:spcPts val="0"/>
              </a:spcAft>
              <a:buClr>
                <a:schemeClr val="dk1"/>
              </a:buClr>
              <a:buSzPts val="1400"/>
              <a:buChar char="■"/>
              <a:defRPr>
                <a:solidFill>
                  <a:schemeClr val="dk1"/>
                </a:solidFill>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2"/>
              </a:buClr>
              <a:buSzPts val="1800"/>
              <a:buChar char="●"/>
              <a:defRPr sz="1800">
                <a:solidFill>
                  <a:schemeClr val="lt2"/>
                </a:solidFill>
              </a:defRPr>
            </a:lvl1pPr>
            <a:lvl2pPr indent="-317500" lvl="1" marL="914400" rtl="0">
              <a:lnSpc>
                <a:spcPct val="115000"/>
              </a:lnSpc>
              <a:spcBef>
                <a:spcPts val="0"/>
              </a:spcBef>
              <a:spcAft>
                <a:spcPts val="0"/>
              </a:spcAft>
              <a:buClr>
                <a:schemeClr val="lt2"/>
              </a:buClr>
              <a:buSzPts val="1400"/>
              <a:buChar char="○"/>
              <a:defRPr>
                <a:solidFill>
                  <a:schemeClr val="lt2"/>
                </a:solidFill>
              </a:defRPr>
            </a:lvl2pPr>
            <a:lvl3pPr indent="-317500" lvl="2" marL="1371600" rtl="0">
              <a:lnSpc>
                <a:spcPct val="115000"/>
              </a:lnSpc>
              <a:spcBef>
                <a:spcPts val="0"/>
              </a:spcBef>
              <a:spcAft>
                <a:spcPts val="0"/>
              </a:spcAft>
              <a:buClr>
                <a:schemeClr val="lt2"/>
              </a:buClr>
              <a:buSzPts val="1400"/>
              <a:buChar char="■"/>
              <a:defRPr>
                <a:solidFill>
                  <a:schemeClr val="lt2"/>
                </a:solidFill>
              </a:defRPr>
            </a:lvl3pPr>
            <a:lvl4pPr indent="-317500" lvl="3" marL="1828800" rtl="0">
              <a:lnSpc>
                <a:spcPct val="115000"/>
              </a:lnSpc>
              <a:spcBef>
                <a:spcPts val="0"/>
              </a:spcBef>
              <a:spcAft>
                <a:spcPts val="0"/>
              </a:spcAft>
              <a:buClr>
                <a:schemeClr val="lt2"/>
              </a:buClr>
              <a:buSzPts val="1400"/>
              <a:buChar char="●"/>
              <a:defRPr>
                <a:solidFill>
                  <a:schemeClr val="lt2"/>
                </a:solidFill>
              </a:defRPr>
            </a:lvl4pPr>
            <a:lvl5pPr indent="-317500" lvl="4" marL="2286000" rtl="0">
              <a:lnSpc>
                <a:spcPct val="115000"/>
              </a:lnSpc>
              <a:spcBef>
                <a:spcPts val="0"/>
              </a:spcBef>
              <a:spcAft>
                <a:spcPts val="0"/>
              </a:spcAft>
              <a:buClr>
                <a:schemeClr val="lt2"/>
              </a:buClr>
              <a:buSzPts val="1400"/>
              <a:buChar char="○"/>
              <a:defRPr>
                <a:solidFill>
                  <a:schemeClr val="lt2"/>
                </a:solidFill>
              </a:defRPr>
            </a:lvl5pPr>
            <a:lvl6pPr indent="-317500" lvl="5" marL="2743200" rtl="0">
              <a:lnSpc>
                <a:spcPct val="115000"/>
              </a:lnSpc>
              <a:spcBef>
                <a:spcPts val="0"/>
              </a:spcBef>
              <a:spcAft>
                <a:spcPts val="0"/>
              </a:spcAft>
              <a:buClr>
                <a:schemeClr val="lt2"/>
              </a:buClr>
              <a:buSzPts val="1400"/>
              <a:buChar char="■"/>
              <a:defRPr>
                <a:solidFill>
                  <a:schemeClr val="lt2"/>
                </a:solidFill>
              </a:defRPr>
            </a:lvl6pPr>
            <a:lvl7pPr indent="-317500" lvl="6" marL="3200400" rtl="0">
              <a:lnSpc>
                <a:spcPct val="115000"/>
              </a:lnSpc>
              <a:spcBef>
                <a:spcPts val="0"/>
              </a:spcBef>
              <a:spcAft>
                <a:spcPts val="0"/>
              </a:spcAft>
              <a:buClr>
                <a:schemeClr val="lt2"/>
              </a:buClr>
              <a:buSzPts val="1400"/>
              <a:buChar char="●"/>
              <a:defRPr>
                <a:solidFill>
                  <a:schemeClr val="lt2"/>
                </a:solidFill>
              </a:defRPr>
            </a:lvl7pPr>
            <a:lvl8pPr indent="-317500" lvl="7" marL="3657600" rtl="0">
              <a:lnSpc>
                <a:spcPct val="115000"/>
              </a:lnSpc>
              <a:spcBef>
                <a:spcPts val="0"/>
              </a:spcBef>
              <a:spcAft>
                <a:spcPts val="0"/>
              </a:spcAft>
              <a:buClr>
                <a:schemeClr val="lt2"/>
              </a:buClr>
              <a:buSzPts val="1400"/>
              <a:buChar char="○"/>
              <a:defRPr>
                <a:solidFill>
                  <a:schemeClr val="lt2"/>
                </a:solidFill>
              </a:defRPr>
            </a:lvl8pPr>
            <a:lvl9pPr indent="-317500" lvl="8" marL="4114800" rtl="0">
              <a:lnSpc>
                <a:spcPct val="115000"/>
              </a:lnSpc>
              <a:spcBef>
                <a:spcPts val="0"/>
              </a:spcBef>
              <a:spcAft>
                <a:spcPts val="0"/>
              </a:spcAft>
              <a:buClr>
                <a:schemeClr val="lt2"/>
              </a:buClr>
              <a:buSzPts val="1400"/>
              <a:buChar char="■"/>
              <a:defRPr>
                <a:solidFill>
                  <a:schemeClr val="lt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lt2"/>
                </a:solidFill>
              </a:defRPr>
            </a:lvl1pPr>
            <a:lvl2pPr lvl="1" rtl="0" algn="r">
              <a:buNone/>
              <a:defRPr sz="1000">
                <a:solidFill>
                  <a:schemeClr val="lt2"/>
                </a:solidFill>
              </a:defRPr>
            </a:lvl2pPr>
            <a:lvl3pPr lvl="2" rtl="0" algn="r">
              <a:buNone/>
              <a:defRPr sz="1000">
                <a:solidFill>
                  <a:schemeClr val="lt2"/>
                </a:solidFill>
              </a:defRPr>
            </a:lvl3pPr>
            <a:lvl4pPr lvl="3" rtl="0" algn="r">
              <a:buNone/>
              <a:defRPr sz="1000">
                <a:solidFill>
                  <a:schemeClr val="lt2"/>
                </a:solidFill>
              </a:defRPr>
            </a:lvl4pPr>
            <a:lvl5pPr lvl="4" rtl="0" algn="r">
              <a:buNone/>
              <a:defRPr sz="1000">
                <a:solidFill>
                  <a:schemeClr val="lt2"/>
                </a:solidFill>
              </a:defRPr>
            </a:lvl5pPr>
            <a:lvl6pPr lvl="5" rtl="0" algn="r">
              <a:buNone/>
              <a:defRPr sz="1000">
                <a:solidFill>
                  <a:schemeClr val="lt2"/>
                </a:solidFill>
              </a:defRPr>
            </a:lvl6pPr>
            <a:lvl7pPr lvl="6" rtl="0" algn="r">
              <a:buNone/>
              <a:defRPr sz="1000">
                <a:solidFill>
                  <a:schemeClr val="lt2"/>
                </a:solidFill>
              </a:defRPr>
            </a:lvl7pPr>
            <a:lvl8pPr lvl="7" rtl="0" algn="r">
              <a:buNone/>
              <a:defRPr sz="1000">
                <a:solidFill>
                  <a:schemeClr val="lt2"/>
                </a:solidFill>
              </a:defRPr>
            </a:lvl8pPr>
            <a:lvl9pPr lvl="8" rtl="0"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hyperlink" Target="https://www.edutopia.org/article/3-ways-use-music-classroom" TargetMode="External"/><Relationship Id="rId4" Type="http://schemas.openxmlformats.org/officeDocument/2006/relationships/hyperlink" Target="https://www.edutopia.org/blog/music-teaching-tool-maria-alegria" TargetMode="External"/><Relationship Id="rId5" Type="http://schemas.openxmlformats.org/officeDocument/2006/relationships/hyperlink" Target="https://www.scholastic.com/teachers/articles/teaching-content/music-classroom/" TargetMode="External"/><Relationship Id="rId6" Type="http://schemas.openxmlformats.org/officeDocument/2006/relationships/hyperlink" Target="https://ncte.org/blog/2019/08/music-and-literacy/" TargetMode="External"/><Relationship Id="rId7" Type="http://schemas.openxmlformats.org/officeDocument/2006/relationships/hyperlink" Target="https://www.guidestar.org/profile/46-355018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hyperlink" Target="https://www.thecut.com/2016/08/listening-to-a-book-instead-of-reading-isnt-cheating.html" TargetMode="External"/><Relationship Id="rId4" Type="http://schemas.openxmlformats.org/officeDocument/2006/relationships/image" Target="../media/image2.jpg"/><Relationship Id="rId5" Type="http://schemas.openxmlformats.org/officeDocument/2006/relationships/hyperlink" Target="http://www.danielwillingham.com/daniel-willingham-science-and-education-blog/is-listening-to-an-audio-book-cheating" TargetMode="External"/><Relationship Id="rId6" Type="http://schemas.openxmlformats.org/officeDocument/2006/relationships/image" Target="../media/image8.jpg"/><Relationship Id="rId7" Type="http://schemas.openxmlformats.org/officeDocument/2006/relationships/hyperlink" Target="https://www.readingrockets.org/article/benefits-audiobooks-all-readers" TargetMode="External"/><Relationship Id="rId8"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hyperlink" Target="https://www.readingrockets.org/article/benefits-audiobooks-all-readers" TargetMode="External"/><Relationship Id="rId4" Type="http://schemas.openxmlformats.org/officeDocument/2006/relationships/hyperlink" Target="https://www.readingrockets.org/article/listen-and-learn-audio-books" TargetMode="External"/><Relationship Id="rId5" Type="http://schemas.openxmlformats.org/officeDocument/2006/relationships/hyperlink" Target="https://www.readingrockets.org/news/how-audiobooks-can-help-kids-who-struggle-reading" TargetMode="External"/><Relationship Id="rId6" Type="http://schemas.openxmlformats.org/officeDocument/2006/relationships/hyperlink" Target="https://www.readingrockets.org/article/audiobooks-ideas-teachers" TargetMode="External"/><Relationship Id="rId7" Type="http://schemas.openxmlformats.org/officeDocument/2006/relationships/hyperlink" Target="https://www.westerndownslibraries.com/the-benefits-of-listening-to-audiobooks-are-extensiv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hyperlink" Target="http://www.tucsonense.com/podcast/2016/10/30/patricia-preciado-martin" TargetMode="External"/><Relationship Id="rId4" Type="http://schemas.openxmlformats.org/officeDocument/2006/relationships/hyperlink" Target="http://www.tucsonense.com/podcast/2016/10/30/patricia-preciado-martin" TargetMode="External"/><Relationship Id="rId5" Type="http://schemas.openxmlformats.org/officeDocument/2006/relationships/image" Target="../media/image12.png"/><Relationship Id="rId6" Type="http://schemas.openxmlformats.org/officeDocument/2006/relationships/hyperlink" Target="https://files.eric.ed.gov/fulltext/EJ1125092.pdf" TargetMode="External"/><Relationship Id="rId7" Type="http://schemas.openxmlformats.org/officeDocument/2006/relationships/hyperlink" Target="https://scholarcommons.scu.edu/cgi/viewcontent.cgi?article=1003&amp;context=eng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hyperlink" Target="https://siarchives.si.edu/blog/introduction-oral-history" TargetMode="External"/><Relationship Id="rId4" Type="http://schemas.openxmlformats.org/officeDocument/2006/relationships/hyperlink" Target="https://www.commonsense.org/education/website/storycorps" TargetMode="External"/><Relationship Id="rId5" Type="http://schemas.openxmlformats.org/officeDocument/2006/relationships/hyperlink" Target="https://www.loc.gov/classroom-materials/oral-history-and-social-history/" TargetMode="External"/><Relationship Id="rId6" Type="http://schemas.openxmlformats.org/officeDocument/2006/relationships/hyperlink" Target="https://edsitement.neh.gov/teachers-guides/oral-history-educational-experience" TargetMode="External"/><Relationship Id="rId7" Type="http://schemas.openxmlformats.org/officeDocument/2006/relationships/hyperlink" Target="https://www.cultofpedagogy.com/voice-of-witnes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hyperlink" Target="https://www.commonsense.org/education/articles/how-podcasts-can-improve-literacy-in-the-classroom" TargetMode="External"/><Relationship Id="rId4" Type="http://schemas.openxmlformats.org/officeDocument/2006/relationships/hyperlink" Target="https://blog.edpuzzle.com/edtech/podcasts-in-the-classroom/" TargetMode="External"/><Relationship Id="rId5" Type="http://schemas.openxmlformats.org/officeDocument/2006/relationships/hyperlink" Target="https://thecornerstoneforteachers.com/truth-for-teachers-podcast/how-to-use-podcasts-in-the-classroom/" TargetMode="External"/><Relationship Id="rId6"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hyperlink" Target="https://www.commonsense.org/education/articles/19-great-learning-podcasts-for-the-classroom" TargetMode="External"/><Relationship Id="rId4" Type="http://schemas.openxmlformats.org/officeDocument/2006/relationships/hyperlink" Target="https://www.commonsense.org/education/articles/great-podcast-episodes-for-students-and-teachers" TargetMode="External"/><Relationship Id="rId5" Type="http://schemas.openxmlformats.org/officeDocument/2006/relationships/hyperlink" Target="https://www.commonsense.org/education/top-picks/best-podcast-apps-and-websites-for-student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hyperlink" Target="https://magazine.washington.edu/feature/poetry-hip-hop-spoken-word/" TargetMode="External"/><Relationship Id="rId4" Type="http://schemas.openxmlformats.org/officeDocument/2006/relationships/hyperlink" Target="http://www.youtube.com/watch?v=G9qaVXE30FU" TargetMode="External"/><Relationship Id="rId5" Type="http://schemas.openxmlformats.org/officeDocument/2006/relationships/image" Target="../media/image13.jpg"/><Relationship Id="rId6" Type="http://schemas.openxmlformats.org/officeDocument/2006/relationships/hyperlink" Target="http://www.youtube.com/watch?v=0snNB1yS3IE" TargetMode="External"/><Relationship Id="rId7"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hyperlink" Target="https://www.facinghistory.org/educator-resources/current-events/how-bring-spoken-word-poetry-classroom" TargetMode="External"/><Relationship Id="rId4" Type="http://schemas.openxmlformats.org/officeDocument/2006/relationships/hyperlink" Target="https://www.readwritethink.org/classroom-resources/lesson-plans/crossing-boundaries-through-bilingual" TargetMode="External"/><Relationship Id="rId5" Type="http://schemas.openxmlformats.org/officeDocument/2006/relationships/hyperlink" Target="https://www.edutopia.org/blog/film-festival-national-poetry-month-spoken-word" TargetMode="External"/><Relationship Id="rId6" Type="http://schemas.openxmlformats.org/officeDocument/2006/relationships/hyperlink" Target="https://www.literacytoday.ca/secondary/production/authentic-writing-production/creating-spoken-word-poetr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hyperlink" Target="https://ncte.org/statement/multimodalliteraci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gif"/><Relationship Id="rId4"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image" Target="../media/image10.png"/><Relationship Id="rId7" Type="http://schemas.openxmlformats.org/officeDocument/2006/relationships/image" Target="../media/image3.png"/><Relationship Id="rId8"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hyperlink" Target="https://teachinghistory.org/teaching-materials/teaching-guides/24347#:~:text=Timelines%20help%20students%20understand%20the,ve%20already%20studied%20(4).&amp;text=But%20timelines%20should%20always%20be,reflect%20the%20students'%20own%20learning." TargetMode="External"/><Relationship Id="rId4" Type="http://schemas.openxmlformats.org/officeDocument/2006/relationships/hyperlink" Target="https://cft.vanderbilt.edu/guides-sub-pages/digital-timelines/" TargetMode="External"/><Relationship Id="rId5" Type="http://schemas.openxmlformats.org/officeDocument/2006/relationships/hyperlink" Target="https://www.azed.gov/oelas/history" TargetMode="External"/><Relationship Id="rId6"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5"/>
          <p:cNvSpPr txBox="1"/>
          <p:nvPr>
            <p:ph type="ctrTitle"/>
          </p:nvPr>
        </p:nvSpPr>
        <p:spPr>
          <a:xfrm>
            <a:off x="311708" y="744575"/>
            <a:ext cx="8520600" cy="2052600"/>
          </a:xfrm>
          <a:prstGeom prst="rect">
            <a:avLst/>
          </a:prstGeom>
          <a:ln cap="flat" cmpd="sng" w="38100">
            <a:solidFill>
              <a:srgbClr val="226E93"/>
            </a:solidFill>
            <a:prstDash val="solid"/>
            <a:round/>
            <a:headEnd len="sm" w="sm" type="none"/>
            <a:tailEnd len="sm" w="sm" type="none"/>
          </a:ln>
        </p:spPr>
        <p:txBody>
          <a:bodyPr anchorCtr="0" anchor="b" bIns="91425" lIns="91425" spcFirstLastPara="1" rIns="91425" wrap="square" tIns="91425">
            <a:normAutofit/>
          </a:bodyPr>
          <a:lstStyle/>
          <a:p>
            <a:pPr indent="0" lvl="0" marL="0" rtl="0" algn="ctr">
              <a:spcBef>
                <a:spcPts val="0"/>
              </a:spcBef>
              <a:spcAft>
                <a:spcPts val="0"/>
              </a:spcAft>
              <a:buNone/>
            </a:pPr>
            <a:r>
              <a:rPr lang="en"/>
              <a:t>Creating Space for Multi-Modal Text Sets</a:t>
            </a:r>
            <a:endParaRPr/>
          </a:p>
        </p:txBody>
      </p:sp>
      <p:sp>
        <p:nvSpPr>
          <p:cNvPr id="100" name="Google Shape;100;p25"/>
          <p:cNvSpPr txBox="1"/>
          <p:nvPr>
            <p:ph idx="1" type="subTitle"/>
          </p:nvPr>
        </p:nvSpPr>
        <p:spPr>
          <a:xfrm>
            <a:off x="311700" y="3066175"/>
            <a:ext cx="8520600" cy="792600"/>
          </a:xfrm>
          <a:prstGeom prst="rect">
            <a:avLst/>
          </a:prstGeom>
          <a:noFill/>
          <a:ln cap="flat" cmpd="sng" w="38100">
            <a:solidFill>
              <a:srgbClr val="226E93"/>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None/>
            </a:pPr>
            <a:r>
              <a:rPr lang="en"/>
              <a:t>Set Created By: Christina Bustos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Music</a:t>
            </a:r>
            <a:endParaRPr/>
          </a:p>
        </p:txBody>
      </p:sp>
      <p:sp>
        <p:nvSpPr>
          <p:cNvPr id="164" name="Google Shape;164;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There are many reasons to use music as a teaching tool.  One of the primary ways is as a primary or secondary source to convey the sentiment of the time, or perhaps to represent a period of time.  Here are a few examples to give ideas as to how to incorporate music into your classroom.</a:t>
            </a:r>
            <a:endParaRPr/>
          </a:p>
          <a:p>
            <a:pPr indent="0" lvl="0" marL="0" rtl="0" algn="l">
              <a:spcBef>
                <a:spcPts val="1200"/>
              </a:spcBef>
              <a:spcAft>
                <a:spcPts val="0"/>
              </a:spcAft>
              <a:buNone/>
            </a:pPr>
            <a:r>
              <a:rPr lang="en" u="sng">
                <a:solidFill>
                  <a:schemeClr val="hlink"/>
                </a:solidFill>
                <a:hlinkClick r:id="rId3"/>
              </a:rPr>
              <a:t>3 Ways to Use Music in the Classroom</a:t>
            </a:r>
            <a:r>
              <a:rPr lang="en"/>
              <a:t> From Edutopia</a:t>
            </a:r>
            <a:endParaRPr/>
          </a:p>
          <a:p>
            <a:pPr indent="0" lvl="0" marL="0" rtl="0" algn="l">
              <a:spcBef>
                <a:spcPts val="1200"/>
              </a:spcBef>
              <a:spcAft>
                <a:spcPts val="0"/>
              </a:spcAft>
              <a:buNone/>
            </a:pPr>
            <a:r>
              <a:rPr lang="en" u="sng">
                <a:solidFill>
                  <a:schemeClr val="hlink"/>
                </a:solidFill>
                <a:hlinkClick r:id="rId4"/>
              </a:rPr>
              <a:t>Music as a Teaching Tool</a:t>
            </a:r>
            <a:r>
              <a:rPr lang="en"/>
              <a:t> From Edutopia</a:t>
            </a:r>
            <a:endParaRPr/>
          </a:p>
          <a:p>
            <a:pPr indent="0" lvl="0" marL="0" rtl="0" algn="l">
              <a:spcBef>
                <a:spcPts val="1200"/>
              </a:spcBef>
              <a:spcAft>
                <a:spcPts val="0"/>
              </a:spcAft>
              <a:buNone/>
            </a:pPr>
            <a:r>
              <a:rPr lang="en" u="sng">
                <a:solidFill>
                  <a:schemeClr val="hlink"/>
                </a:solidFill>
                <a:hlinkClick r:id="rId5"/>
              </a:rPr>
              <a:t>Music in the Classroom</a:t>
            </a:r>
            <a:r>
              <a:rPr lang="en"/>
              <a:t> from Scholastic</a:t>
            </a:r>
            <a:endParaRPr/>
          </a:p>
          <a:p>
            <a:pPr indent="0" lvl="0" marL="0" rtl="0" algn="l">
              <a:spcBef>
                <a:spcPts val="1200"/>
              </a:spcBef>
              <a:spcAft>
                <a:spcPts val="0"/>
              </a:spcAft>
              <a:buClr>
                <a:schemeClr val="dk1"/>
              </a:buClr>
              <a:buSzPts val="1100"/>
              <a:buFont typeface="Arial"/>
              <a:buNone/>
            </a:pPr>
            <a:r>
              <a:rPr lang="en" u="sng">
                <a:solidFill>
                  <a:schemeClr val="accent5"/>
                </a:solidFill>
                <a:hlinkClick r:id="rId6">
                  <a:extLst>
                    <a:ext uri="{A12FA001-AC4F-418D-AE19-62706E023703}">
                      <ahyp:hlinkClr val="tx"/>
                    </a:ext>
                  </a:extLst>
                </a:hlinkClick>
              </a:rPr>
              <a:t>Music and Literacy</a:t>
            </a:r>
            <a:r>
              <a:rPr lang="en" sz="1100">
                <a:solidFill>
                  <a:schemeClr val="accent2"/>
                </a:solidFill>
              </a:rPr>
              <a:t> </a:t>
            </a:r>
            <a:r>
              <a:rPr lang="en"/>
              <a:t>NCTE Blog</a:t>
            </a:r>
            <a:endParaRPr sz="1100">
              <a:solidFill>
                <a:schemeClr val="accent2"/>
              </a:solidFill>
            </a:endParaRPr>
          </a:p>
          <a:p>
            <a:pPr indent="0" lvl="0" marL="0" rtl="0" algn="l">
              <a:spcBef>
                <a:spcPts val="1200"/>
              </a:spcBef>
              <a:spcAft>
                <a:spcPts val="1200"/>
              </a:spcAft>
              <a:buClr>
                <a:schemeClr val="dk1"/>
              </a:buClr>
              <a:buSzPts val="1100"/>
              <a:buFont typeface="Arial"/>
              <a:buNone/>
            </a:pPr>
            <a:r>
              <a:rPr lang="en" sz="1700" u="sng">
                <a:solidFill>
                  <a:srgbClr val="006580"/>
                </a:solidFill>
                <a:hlinkClick r:id="rId7">
                  <a:extLst>
                    <a:ext uri="{A12FA001-AC4F-418D-AE19-62706E023703}">
                      <ahyp:hlinkClr val="tx"/>
                    </a:ext>
                  </a:extLst>
                </a:hlinkClick>
              </a:rPr>
              <a:t>Mind Meets Music</a:t>
            </a:r>
            <a:r>
              <a:rPr lang="en"/>
              <a:t> </a:t>
            </a:r>
            <a:r>
              <a:rPr lang="en" sz="1700">
                <a:solidFill>
                  <a:schemeClr val="accent2"/>
                </a:solidFill>
              </a:rPr>
              <a:t>Teaching Early Childhood Literacy Through Music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5"/>
          <p:cNvSpPr txBox="1"/>
          <p:nvPr>
            <p:ph type="title"/>
          </p:nvPr>
        </p:nvSpPr>
        <p:spPr>
          <a:xfrm>
            <a:off x="311700" y="122825"/>
            <a:ext cx="8520600" cy="894900"/>
          </a:xfrm>
          <a:prstGeom prst="rect">
            <a:avLst/>
          </a:prstGeom>
        </p:spPr>
        <p:txBody>
          <a:bodyPr anchorCtr="0" anchor="t" bIns="91425" lIns="91425" spcFirstLastPara="1" rIns="91425" wrap="square" tIns="91425">
            <a:normAutofit fontScale="90000"/>
          </a:bodyPr>
          <a:lstStyle/>
          <a:p>
            <a:pPr indent="0" lvl="0" marL="0" rtl="0" algn="ctr">
              <a:lnSpc>
                <a:spcPct val="140000"/>
              </a:lnSpc>
              <a:spcBef>
                <a:spcPts val="0"/>
              </a:spcBef>
              <a:spcAft>
                <a:spcPts val="0"/>
              </a:spcAft>
              <a:buClr>
                <a:schemeClr val="dk1"/>
              </a:buClr>
              <a:buSzPct val="45833"/>
              <a:buFont typeface="Arial"/>
              <a:buNone/>
            </a:pPr>
            <a:r>
              <a:rPr b="1" lang="en" sz="2400">
                <a:solidFill>
                  <a:srgbClr val="226E93"/>
                </a:solidFill>
              </a:rPr>
              <a:t>What is Oral History, Spoken Word, Audiobook and Podcast?  </a:t>
            </a:r>
            <a:endParaRPr/>
          </a:p>
        </p:txBody>
      </p:sp>
      <p:sp>
        <p:nvSpPr>
          <p:cNvPr id="170" name="Google Shape;170;p35"/>
          <p:cNvSpPr txBox="1"/>
          <p:nvPr>
            <p:ph idx="1" type="body"/>
          </p:nvPr>
        </p:nvSpPr>
        <p:spPr>
          <a:xfrm>
            <a:off x="311700" y="598800"/>
            <a:ext cx="8520600" cy="4343100"/>
          </a:xfrm>
          <a:prstGeom prst="rect">
            <a:avLst/>
          </a:prstGeom>
        </p:spPr>
        <p:txBody>
          <a:bodyPr anchorCtr="0" anchor="t" bIns="91425" lIns="91425" spcFirstLastPara="1" rIns="91425" wrap="square" tIns="91425">
            <a:noAutofit/>
          </a:bodyPr>
          <a:lstStyle/>
          <a:p>
            <a:pPr indent="0" lvl="0" marL="0" rtl="0" algn="l">
              <a:lnSpc>
                <a:spcPct val="100000"/>
              </a:lnSpc>
              <a:spcBef>
                <a:spcPts val="900"/>
              </a:spcBef>
              <a:spcAft>
                <a:spcPts val="0"/>
              </a:spcAft>
              <a:buClr>
                <a:schemeClr val="dk1"/>
              </a:buClr>
              <a:buSzPts val="1100"/>
              <a:buFont typeface="Arial"/>
              <a:buNone/>
            </a:pPr>
            <a:r>
              <a:rPr b="1" lang="en" sz="1600">
                <a:solidFill>
                  <a:schemeClr val="accent2"/>
                </a:solidFill>
              </a:rPr>
              <a:t>Oral History</a:t>
            </a:r>
            <a:r>
              <a:rPr lang="en" sz="1600">
                <a:solidFill>
                  <a:schemeClr val="accent2"/>
                </a:solidFill>
              </a:rPr>
              <a:t> is the collection and study of historical information using sound recordings of interviews with people having personal knowledge of past events.</a:t>
            </a:r>
            <a:endParaRPr sz="1600">
              <a:solidFill>
                <a:schemeClr val="accent2"/>
              </a:solidFill>
            </a:endParaRPr>
          </a:p>
          <a:p>
            <a:pPr indent="0" lvl="0" marL="0" rtl="0" algn="l">
              <a:lnSpc>
                <a:spcPct val="100000"/>
              </a:lnSpc>
              <a:spcBef>
                <a:spcPts val="0"/>
              </a:spcBef>
              <a:spcAft>
                <a:spcPts val="0"/>
              </a:spcAft>
              <a:buNone/>
            </a:pPr>
            <a:r>
              <a:t/>
            </a:r>
            <a:endParaRPr sz="16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 sz="1600">
                <a:solidFill>
                  <a:schemeClr val="dk1"/>
                </a:solidFill>
              </a:rPr>
              <a:t>Spoken word</a:t>
            </a:r>
            <a:r>
              <a:rPr lang="en" sz="1600">
                <a:solidFill>
                  <a:schemeClr val="dk1"/>
                </a:solidFill>
              </a:rPr>
              <a:t> is poetry that is performed for an audience. It uses the affordances of spoken language such as word play and intonation, to explore ideas and experiences and communicate them to others, according to Literacy today QC.</a:t>
            </a:r>
            <a:endParaRPr sz="1600">
              <a:solidFill>
                <a:schemeClr val="dk1"/>
              </a:solidFill>
            </a:endParaRPr>
          </a:p>
          <a:p>
            <a:pPr indent="0" lvl="0" marL="0" rtl="0" algn="l">
              <a:lnSpc>
                <a:spcPct val="100000"/>
              </a:lnSpc>
              <a:spcBef>
                <a:spcPts val="900"/>
              </a:spcBef>
              <a:spcAft>
                <a:spcPts val="0"/>
              </a:spcAft>
              <a:buClr>
                <a:schemeClr val="dk1"/>
              </a:buClr>
              <a:buSzPts val="1100"/>
              <a:buFont typeface="Arial"/>
              <a:buNone/>
            </a:pPr>
            <a:r>
              <a:rPr lang="en" sz="1600">
                <a:solidFill>
                  <a:schemeClr val="accent2"/>
                </a:solidFill>
              </a:rPr>
              <a:t>An </a:t>
            </a:r>
            <a:r>
              <a:rPr b="1" lang="en" sz="1600">
                <a:solidFill>
                  <a:schemeClr val="accent2"/>
                </a:solidFill>
              </a:rPr>
              <a:t>Audio book</a:t>
            </a:r>
            <a:r>
              <a:rPr lang="en" sz="1600">
                <a:solidFill>
                  <a:schemeClr val="accent2"/>
                </a:solidFill>
              </a:rPr>
              <a:t> is a book read on "tape" or recorded digitally.  In truth, that sounds pretty boring as I write it, but the important part is that Audiobooks are no longer those drawn out boring readers with newscaster voices.  They are vibrant actors who are chosen to read books based on the characters that they create with their voices!</a:t>
            </a:r>
            <a:endParaRPr sz="1600">
              <a:solidFill>
                <a:schemeClr val="accent2"/>
              </a:solidFill>
            </a:endParaRPr>
          </a:p>
          <a:p>
            <a:pPr indent="0" lvl="0" marL="0" rtl="0" algn="l">
              <a:lnSpc>
                <a:spcPct val="100000"/>
              </a:lnSpc>
              <a:spcBef>
                <a:spcPts val="0"/>
              </a:spcBef>
              <a:spcAft>
                <a:spcPts val="0"/>
              </a:spcAft>
              <a:buClr>
                <a:schemeClr val="dk1"/>
              </a:buClr>
              <a:buSzPts val="1100"/>
              <a:buFont typeface="Arial"/>
              <a:buNone/>
            </a:pPr>
            <a:r>
              <a:t/>
            </a:r>
            <a:endParaRPr sz="1600">
              <a:solidFill>
                <a:schemeClr val="dk1"/>
              </a:solidFill>
            </a:endParaRPr>
          </a:p>
          <a:p>
            <a:pPr indent="0" lvl="0" marL="0" rtl="0" algn="l">
              <a:lnSpc>
                <a:spcPct val="100000"/>
              </a:lnSpc>
              <a:spcBef>
                <a:spcPts val="0"/>
              </a:spcBef>
              <a:spcAft>
                <a:spcPts val="1200"/>
              </a:spcAft>
              <a:buNone/>
            </a:pPr>
            <a:r>
              <a:rPr lang="en" sz="1600">
                <a:solidFill>
                  <a:schemeClr val="accent2"/>
                </a:solidFill>
              </a:rPr>
              <a:t>A </a:t>
            </a:r>
            <a:r>
              <a:rPr b="1" lang="en" sz="1600">
                <a:solidFill>
                  <a:schemeClr val="accent2"/>
                </a:solidFill>
              </a:rPr>
              <a:t>podcast</a:t>
            </a:r>
            <a:r>
              <a:rPr lang="en" sz="1600">
                <a:solidFill>
                  <a:schemeClr val="accent2"/>
                </a:solidFill>
              </a:rPr>
              <a:t>, according to Merriam Webster is, " a program (as of music or talk) made available in digital format for automatic download over the Internet".  What I have found from my own research is that it's similar to the art of storytelling it could be about anything but always around a predetermined topic.  So, you can find a variety of different podcasters, or people who record podcasts, on topics.  Often times they invite others to have discussions around something.</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Audio Books</a:t>
            </a:r>
            <a:endParaRPr/>
          </a:p>
        </p:txBody>
      </p:sp>
      <p:sp>
        <p:nvSpPr>
          <p:cNvPr id="176" name="Google Shape;176;p36"/>
          <p:cNvSpPr txBox="1"/>
          <p:nvPr>
            <p:ph idx="1" type="body"/>
          </p:nvPr>
        </p:nvSpPr>
        <p:spPr>
          <a:xfrm>
            <a:off x="216450" y="1017725"/>
            <a:ext cx="3327000" cy="118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u="sng">
                <a:solidFill>
                  <a:schemeClr val="hlink"/>
                </a:solidFill>
                <a:hlinkClick r:id="rId3"/>
              </a:rPr>
              <a:t>To Your Brain, Listening to a Book is Pretty Much the Same as Reading it.</a:t>
            </a:r>
            <a:endParaRPr>
              <a:solidFill>
                <a:srgbClr val="FF9900"/>
              </a:solidFill>
            </a:endParaRPr>
          </a:p>
        </p:txBody>
      </p:sp>
      <p:pic>
        <p:nvPicPr>
          <p:cNvPr id="177" name="Google Shape;177;p36"/>
          <p:cNvPicPr preferRelativeResize="0"/>
          <p:nvPr/>
        </p:nvPicPr>
        <p:blipFill>
          <a:blip r:embed="rId4">
            <a:alphaModFix/>
          </a:blip>
          <a:stretch>
            <a:fillRect/>
          </a:stretch>
        </p:blipFill>
        <p:spPr>
          <a:xfrm>
            <a:off x="3781575" y="3053675"/>
            <a:ext cx="2314424" cy="1899324"/>
          </a:xfrm>
          <a:prstGeom prst="rect">
            <a:avLst/>
          </a:prstGeom>
          <a:noFill/>
          <a:ln>
            <a:noFill/>
          </a:ln>
        </p:spPr>
      </p:pic>
      <p:pic>
        <p:nvPicPr>
          <p:cNvPr id="178" name="Google Shape;178;p36">
            <a:hlinkClick r:id="rId5"/>
          </p:cNvPr>
          <p:cNvPicPr preferRelativeResize="0"/>
          <p:nvPr/>
        </p:nvPicPr>
        <p:blipFill>
          <a:blip r:embed="rId6">
            <a:alphaModFix/>
          </a:blip>
          <a:stretch>
            <a:fillRect/>
          </a:stretch>
        </p:blipFill>
        <p:spPr>
          <a:xfrm>
            <a:off x="1057275" y="3162425"/>
            <a:ext cx="1524000" cy="1524000"/>
          </a:xfrm>
          <a:prstGeom prst="rect">
            <a:avLst/>
          </a:prstGeom>
          <a:noFill/>
          <a:ln>
            <a:noFill/>
          </a:ln>
        </p:spPr>
      </p:pic>
      <p:sp>
        <p:nvSpPr>
          <p:cNvPr id="179" name="Google Shape;179;p36"/>
          <p:cNvSpPr txBox="1"/>
          <p:nvPr/>
        </p:nvSpPr>
        <p:spPr>
          <a:xfrm>
            <a:off x="308250" y="2387600"/>
            <a:ext cx="3143400" cy="780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800">
                <a:solidFill>
                  <a:srgbClr val="FF9900"/>
                </a:solidFill>
              </a:rPr>
              <a:t>Is Listening to Audiobooks Cheating?</a:t>
            </a:r>
            <a:endParaRPr/>
          </a:p>
        </p:txBody>
      </p:sp>
      <p:pic>
        <p:nvPicPr>
          <p:cNvPr id="180" name="Google Shape;180;p36">
            <a:hlinkClick r:id="rId7"/>
          </p:cNvPr>
          <p:cNvPicPr preferRelativeResize="0"/>
          <p:nvPr/>
        </p:nvPicPr>
        <p:blipFill>
          <a:blip r:embed="rId8">
            <a:alphaModFix/>
          </a:blip>
          <a:stretch>
            <a:fillRect/>
          </a:stretch>
        </p:blipFill>
        <p:spPr>
          <a:xfrm>
            <a:off x="4049000" y="584200"/>
            <a:ext cx="4456826" cy="2239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Audio Book Resources</a:t>
            </a:r>
            <a:endParaRPr/>
          </a:p>
        </p:txBody>
      </p:sp>
      <p:sp>
        <p:nvSpPr>
          <p:cNvPr id="186" name="Google Shape;186;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u="sng">
                <a:solidFill>
                  <a:schemeClr val="hlink"/>
                </a:solidFill>
                <a:hlinkClick r:id="rId3"/>
              </a:rPr>
              <a:t>https://www.readingrockets.org/article/benefits-audiobooks-all-readers</a:t>
            </a:r>
            <a:endParaRPr/>
          </a:p>
          <a:p>
            <a:pPr indent="0" lvl="0" marL="0" rtl="0" algn="l">
              <a:spcBef>
                <a:spcPts val="1200"/>
              </a:spcBef>
              <a:spcAft>
                <a:spcPts val="0"/>
              </a:spcAft>
              <a:buNone/>
            </a:pPr>
            <a:r>
              <a:rPr lang="en" u="sng">
                <a:solidFill>
                  <a:schemeClr val="hlink"/>
                </a:solidFill>
                <a:hlinkClick r:id="rId4"/>
              </a:rPr>
              <a:t>https://www.readingrockets.org/article/listen-and-learn-audio-books</a:t>
            </a:r>
            <a:endParaRPr/>
          </a:p>
          <a:p>
            <a:pPr indent="0" lvl="0" marL="0" rtl="0" algn="l">
              <a:spcBef>
                <a:spcPts val="1200"/>
              </a:spcBef>
              <a:spcAft>
                <a:spcPts val="0"/>
              </a:spcAft>
              <a:buNone/>
            </a:pPr>
            <a:r>
              <a:rPr lang="en" u="sng">
                <a:solidFill>
                  <a:schemeClr val="hlink"/>
                </a:solidFill>
                <a:hlinkClick r:id="rId5"/>
              </a:rPr>
              <a:t>https://www.readingrockets.org/news/how-audiobooks-can-help-kids-who-struggle-reading</a:t>
            </a:r>
            <a:endParaRPr/>
          </a:p>
          <a:p>
            <a:pPr indent="0" lvl="0" marL="0" rtl="0" algn="l">
              <a:spcBef>
                <a:spcPts val="1200"/>
              </a:spcBef>
              <a:spcAft>
                <a:spcPts val="0"/>
              </a:spcAft>
              <a:buNone/>
            </a:pPr>
            <a:r>
              <a:rPr lang="en" u="sng">
                <a:solidFill>
                  <a:schemeClr val="hlink"/>
                </a:solidFill>
                <a:hlinkClick r:id="rId6"/>
              </a:rPr>
              <a:t>https://www.readingrockets.org/article/audiobooks-ideas-teachers</a:t>
            </a:r>
            <a:endParaRPr/>
          </a:p>
          <a:p>
            <a:pPr indent="0" lvl="0" marL="0" rtl="0" algn="l">
              <a:spcBef>
                <a:spcPts val="1200"/>
              </a:spcBef>
              <a:spcAft>
                <a:spcPts val="0"/>
              </a:spcAft>
              <a:buNone/>
            </a:pPr>
            <a:r>
              <a:rPr lang="en" u="sng">
                <a:solidFill>
                  <a:schemeClr val="hlink"/>
                </a:solidFill>
                <a:hlinkClick r:id="rId7"/>
              </a:rPr>
              <a:t>https://www.westerndownslibraries.com/the-benefits-of-listening-to-audiobooks-are-extensive/</a:t>
            </a:r>
            <a:endParaRPr/>
          </a:p>
          <a:p>
            <a:pPr indent="0" lvl="0" marL="0" rtl="0" algn="l">
              <a:spcBef>
                <a:spcPts val="1200"/>
              </a:spcBef>
              <a:spcAft>
                <a:spcPts val="12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sp>
        <p:nvSpPr>
          <p:cNvPr id="191" name="Google Shape;191;p38">
            <a:hlinkClick r:id="rId3"/>
          </p:cNvPr>
          <p:cNvSpPr/>
          <p:nvPr/>
        </p:nvSpPr>
        <p:spPr>
          <a:xfrm>
            <a:off x="37000" y="1517150"/>
            <a:ext cx="3293400" cy="1628100"/>
          </a:xfrm>
          <a:prstGeom prst="rect">
            <a:avLst/>
          </a:prstGeom>
          <a:solidFill>
            <a:srgbClr val="CC4125"/>
          </a:solid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990"/>
              <a:buFont typeface="Arial"/>
              <a:buNone/>
            </a:pPr>
            <a:r>
              <a:rPr b="1" lang="en" sz="3420"/>
              <a:t>Oral History</a:t>
            </a:r>
            <a:endParaRPr b="1" sz="3420"/>
          </a:p>
        </p:txBody>
      </p:sp>
      <p:sp>
        <p:nvSpPr>
          <p:cNvPr id="193" name="Google Shape;193;p38"/>
          <p:cNvSpPr txBox="1"/>
          <p:nvPr>
            <p:ph idx="1" type="body"/>
          </p:nvPr>
        </p:nvSpPr>
        <p:spPr>
          <a:xfrm>
            <a:off x="89200" y="2738275"/>
            <a:ext cx="3189000" cy="2312700"/>
          </a:xfrm>
          <a:prstGeom prst="rect">
            <a:avLst/>
          </a:prstGeom>
        </p:spPr>
        <p:txBody>
          <a:bodyPr anchorCtr="0" anchor="t" bIns="91425" lIns="91425" spcFirstLastPara="1" rIns="91425" wrap="square" tIns="91425">
            <a:normAutofit fontScale="25000"/>
          </a:bodyPr>
          <a:lstStyle/>
          <a:p>
            <a:pPr indent="0" lvl="0" marL="0" rtl="0" algn="l">
              <a:spcBef>
                <a:spcPts val="0"/>
              </a:spcBef>
              <a:spcAft>
                <a:spcPts val="0"/>
              </a:spcAft>
              <a:buNone/>
            </a:pPr>
            <a:r>
              <a:t/>
            </a:r>
            <a:endParaRPr sz="4400"/>
          </a:p>
          <a:p>
            <a:pPr indent="0" lvl="0" marL="0" rtl="0" algn="l">
              <a:spcBef>
                <a:spcPts val="1200"/>
              </a:spcBef>
              <a:spcAft>
                <a:spcPts val="0"/>
              </a:spcAft>
              <a:buNone/>
            </a:pPr>
            <a:r>
              <a:rPr b="1" lang="en" sz="6400">
                <a:solidFill>
                  <a:schemeClr val="dk1"/>
                </a:solidFill>
              </a:rPr>
              <a:t>Click Above</a:t>
            </a:r>
            <a:endParaRPr b="1" sz="6400">
              <a:solidFill>
                <a:schemeClr val="dk1"/>
              </a:solidFill>
            </a:endParaRPr>
          </a:p>
          <a:p>
            <a:pPr indent="0" lvl="0" marL="0" rtl="0" algn="l">
              <a:lnSpc>
                <a:spcPct val="100000"/>
              </a:lnSpc>
              <a:spcBef>
                <a:spcPts val="1200"/>
              </a:spcBef>
              <a:spcAft>
                <a:spcPts val="1200"/>
              </a:spcAft>
              <a:buNone/>
            </a:pPr>
            <a:r>
              <a:rPr lang="en" sz="8604">
                <a:solidFill>
                  <a:schemeClr val="dk1"/>
                </a:solidFill>
              </a:rPr>
              <a:t>Patricia Preciado Martin discusses how she started writing around culture and community.</a:t>
            </a:r>
            <a:endParaRPr sz="8604">
              <a:solidFill>
                <a:schemeClr val="dk1"/>
              </a:solidFill>
            </a:endParaRPr>
          </a:p>
        </p:txBody>
      </p:sp>
      <p:pic>
        <p:nvPicPr>
          <p:cNvPr id="194" name="Google Shape;194;p38">
            <a:hlinkClick r:id="rId4"/>
          </p:cNvPr>
          <p:cNvPicPr preferRelativeResize="0"/>
          <p:nvPr/>
        </p:nvPicPr>
        <p:blipFill>
          <a:blip r:embed="rId5">
            <a:alphaModFix/>
          </a:blip>
          <a:stretch>
            <a:fillRect/>
          </a:stretch>
        </p:blipFill>
        <p:spPr>
          <a:xfrm>
            <a:off x="240563" y="1736114"/>
            <a:ext cx="2886274" cy="1190175"/>
          </a:xfrm>
          <a:prstGeom prst="rect">
            <a:avLst/>
          </a:prstGeom>
          <a:noFill/>
          <a:ln cap="flat" cmpd="sng" w="76200">
            <a:solidFill>
              <a:schemeClr val="dk2"/>
            </a:solidFill>
            <a:prstDash val="solid"/>
            <a:round/>
            <a:headEnd len="sm" w="sm" type="none"/>
            <a:tailEnd len="sm" w="sm" type="none"/>
          </a:ln>
        </p:spPr>
      </p:pic>
      <p:sp>
        <p:nvSpPr>
          <p:cNvPr id="195" name="Google Shape;195;p38"/>
          <p:cNvSpPr txBox="1"/>
          <p:nvPr/>
        </p:nvSpPr>
        <p:spPr>
          <a:xfrm>
            <a:off x="3924300" y="1339850"/>
            <a:ext cx="47721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6"/>
              </a:rPr>
              <a:t>Oral History as an Innovative Language Teaching Technique for Spanish Heritage Language Learners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7"/>
              </a:rPr>
              <a:t>The Challenges of Oral History in the 21st Century: Diversity, Inequality and Identity Construction Using Online Video Oral Histories in University Courses across the Curriculum</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Oral History Resources</a:t>
            </a:r>
            <a:endParaRPr/>
          </a:p>
        </p:txBody>
      </p:sp>
      <p:sp>
        <p:nvSpPr>
          <p:cNvPr id="201" name="Google Shape;201;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Smithsonian Institutes </a:t>
            </a:r>
            <a:r>
              <a:rPr lang="en" u="sng">
                <a:solidFill>
                  <a:schemeClr val="hlink"/>
                </a:solidFill>
                <a:hlinkClick r:id="rId3"/>
              </a:rPr>
              <a:t>Introduction to Oral History</a:t>
            </a:r>
            <a:endParaRPr/>
          </a:p>
          <a:p>
            <a:pPr indent="0" lvl="0" marL="0" rtl="0" algn="l">
              <a:spcBef>
                <a:spcPts val="1200"/>
              </a:spcBef>
              <a:spcAft>
                <a:spcPts val="0"/>
              </a:spcAft>
              <a:buNone/>
            </a:pPr>
            <a:r>
              <a:rPr lang="en" u="sng">
                <a:solidFill>
                  <a:schemeClr val="hlink"/>
                </a:solidFill>
                <a:hlinkClick r:id="rId4"/>
              </a:rPr>
              <a:t>StoryCorps Podcast </a:t>
            </a:r>
            <a:r>
              <a:rPr lang="en"/>
              <a:t>From Common Sense Education</a:t>
            </a:r>
            <a:endParaRPr/>
          </a:p>
          <a:p>
            <a:pPr indent="0" lvl="0" marL="0" rtl="0" algn="l">
              <a:spcBef>
                <a:spcPts val="1200"/>
              </a:spcBef>
              <a:spcAft>
                <a:spcPts val="0"/>
              </a:spcAft>
              <a:buNone/>
            </a:pPr>
            <a:r>
              <a:rPr lang="en" u="sng">
                <a:solidFill>
                  <a:schemeClr val="hlink"/>
                </a:solidFill>
                <a:hlinkClick r:id="rId5"/>
              </a:rPr>
              <a:t>https://www.loc.gov/classroom-materials/oral-history-and-social-history/</a:t>
            </a:r>
            <a:endParaRPr/>
          </a:p>
          <a:p>
            <a:pPr indent="0" lvl="0" marL="0" rtl="0" algn="l">
              <a:spcBef>
                <a:spcPts val="1200"/>
              </a:spcBef>
              <a:spcAft>
                <a:spcPts val="0"/>
              </a:spcAft>
              <a:buNone/>
            </a:pPr>
            <a:r>
              <a:rPr lang="en" u="sng">
                <a:solidFill>
                  <a:schemeClr val="hlink"/>
                </a:solidFill>
                <a:hlinkClick r:id="rId6"/>
              </a:rPr>
              <a:t>https://edsitement.neh.gov/teachers-guides/oral-history-educational-experience</a:t>
            </a:r>
            <a:endParaRPr/>
          </a:p>
          <a:p>
            <a:pPr indent="0" lvl="0" marL="0" rtl="0" algn="l">
              <a:spcBef>
                <a:spcPts val="1200"/>
              </a:spcBef>
              <a:spcAft>
                <a:spcPts val="1200"/>
              </a:spcAft>
              <a:buNone/>
            </a:pPr>
            <a:r>
              <a:rPr lang="en" u="sng">
                <a:solidFill>
                  <a:schemeClr val="hlink"/>
                </a:solidFill>
                <a:hlinkClick r:id="rId7"/>
              </a:rPr>
              <a:t>Voice of Witness:Bringing the Power of Oral History to the Classroom</a:t>
            </a:r>
            <a:r>
              <a:rPr lang="en"/>
              <a:t> from Cult of Pedagogy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40"/>
          <p:cNvSpPr txBox="1"/>
          <p:nvPr>
            <p:ph type="title"/>
          </p:nvPr>
        </p:nvSpPr>
        <p:spPr>
          <a:xfrm>
            <a:off x="311700" y="445025"/>
            <a:ext cx="4056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Podcasts </a:t>
            </a:r>
            <a:endParaRPr/>
          </a:p>
        </p:txBody>
      </p:sp>
      <p:sp>
        <p:nvSpPr>
          <p:cNvPr id="207" name="Google Shape;207;p40"/>
          <p:cNvSpPr txBox="1"/>
          <p:nvPr>
            <p:ph idx="1" type="body"/>
          </p:nvPr>
        </p:nvSpPr>
        <p:spPr>
          <a:xfrm>
            <a:off x="311700" y="1152475"/>
            <a:ext cx="3635400" cy="3702300"/>
          </a:xfrm>
          <a:prstGeom prst="rect">
            <a:avLst/>
          </a:prstGeom>
        </p:spPr>
        <p:txBody>
          <a:bodyPr anchorCtr="0" anchor="t" bIns="91425" lIns="91425" spcFirstLastPara="1" rIns="91425" wrap="square" tIns="91425">
            <a:normAutofit fontScale="32500"/>
          </a:bodyPr>
          <a:lstStyle/>
          <a:p>
            <a:pPr indent="0" lvl="0" marL="0" rtl="0" algn="l">
              <a:spcBef>
                <a:spcPts val="0"/>
              </a:spcBef>
              <a:spcAft>
                <a:spcPts val="0"/>
              </a:spcAft>
              <a:buNone/>
            </a:pPr>
            <a:r>
              <a:rPr lang="en" sz="7300"/>
              <a:t>Common Sense Education, </a:t>
            </a:r>
            <a:r>
              <a:rPr lang="en" sz="7300" u="sng">
                <a:solidFill>
                  <a:schemeClr val="hlink"/>
                </a:solidFill>
                <a:hlinkClick r:id="rId3"/>
              </a:rPr>
              <a:t>How Podcasts Improve Literacy in the Classroom</a:t>
            </a:r>
            <a:endParaRPr sz="7300"/>
          </a:p>
          <a:p>
            <a:pPr indent="0" lvl="0" marL="0" rtl="0" algn="l">
              <a:spcBef>
                <a:spcPts val="1200"/>
              </a:spcBef>
              <a:spcAft>
                <a:spcPts val="0"/>
              </a:spcAft>
              <a:buNone/>
            </a:pPr>
            <a:r>
              <a:t/>
            </a:r>
            <a:endParaRPr sz="7300"/>
          </a:p>
          <a:p>
            <a:pPr indent="0" lvl="0" marL="0" rtl="0" algn="l">
              <a:spcBef>
                <a:spcPts val="1200"/>
              </a:spcBef>
              <a:spcAft>
                <a:spcPts val="0"/>
              </a:spcAft>
              <a:buNone/>
            </a:pPr>
            <a:r>
              <a:rPr lang="en" sz="6992" u="sng">
                <a:solidFill>
                  <a:schemeClr val="hlink"/>
                </a:solidFill>
                <a:hlinkClick r:id="rId4"/>
              </a:rPr>
              <a:t>How to Use Podcasts in the classroom</a:t>
            </a:r>
            <a:endParaRPr sz="6992"/>
          </a:p>
          <a:p>
            <a:pPr indent="0" lvl="0" marL="0" rtl="0" algn="l">
              <a:spcBef>
                <a:spcPts val="1200"/>
              </a:spcBef>
              <a:spcAft>
                <a:spcPts val="1200"/>
              </a:spcAft>
              <a:buNone/>
            </a:pPr>
            <a:r>
              <a:t/>
            </a:r>
            <a:endParaRPr/>
          </a:p>
        </p:txBody>
      </p:sp>
      <p:pic>
        <p:nvPicPr>
          <p:cNvPr id="208" name="Google Shape;208;p40">
            <a:hlinkClick r:id="rId5"/>
          </p:cNvPr>
          <p:cNvPicPr preferRelativeResize="0"/>
          <p:nvPr/>
        </p:nvPicPr>
        <p:blipFill>
          <a:blip r:embed="rId6">
            <a:alphaModFix/>
          </a:blip>
          <a:stretch>
            <a:fillRect/>
          </a:stretch>
        </p:blipFill>
        <p:spPr>
          <a:xfrm>
            <a:off x="4679575" y="1017725"/>
            <a:ext cx="4056801" cy="4056801"/>
          </a:xfrm>
          <a:prstGeom prst="rect">
            <a:avLst/>
          </a:prstGeom>
          <a:noFill/>
          <a:ln>
            <a:noFill/>
          </a:ln>
        </p:spPr>
      </p:pic>
      <p:sp>
        <p:nvSpPr>
          <p:cNvPr id="209" name="Google Shape;209;p40"/>
          <p:cNvSpPr txBox="1"/>
          <p:nvPr/>
        </p:nvSpPr>
        <p:spPr>
          <a:xfrm>
            <a:off x="4450925" y="184250"/>
            <a:ext cx="45141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Click on the picture to access the podcast with Angela Watson’s The Cornerstone for Teachers.</a:t>
            </a:r>
            <a:endParaRPr sz="1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Podcast Resources</a:t>
            </a:r>
            <a:endParaRPr/>
          </a:p>
        </p:txBody>
      </p:sp>
      <p:sp>
        <p:nvSpPr>
          <p:cNvPr id="215" name="Google Shape;215;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hlinkClick r:id="rId3"/>
              </a:rPr>
              <a:t>19-great-learning-podcasts-for-the-classroom</a:t>
            </a:r>
            <a:r>
              <a:rPr lang="en"/>
              <a:t> Common Sense Education</a:t>
            </a:r>
            <a:endParaRPr/>
          </a:p>
          <a:p>
            <a:pPr indent="0" lvl="0" marL="0" rtl="0" algn="l">
              <a:spcBef>
                <a:spcPts val="1200"/>
              </a:spcBef>
              <a:spcAft>
                <a:spcPts val="0"/>
              </a:spcAft>
              <a:buNone/>
            </a:pPr>
            <a:r>
              <a:rPr lang="en" u="sng">
                <a:solidFill>
                  <a:schemeClr val="hlink"/>
                </a:solidFill>
                <a:hlinkClick r:id="rId4"/>
              </a:rPr>
              <a:t>Great Podcast Examples for Teachers and Students</a:t>
            </a:r>
            <a:r>
              <a:rPr lang="en"/>
              <a:t> Common Sense Education</a:t>
            </a:r>
            <a:endParaRPr/>
          </a:p>
          <a:p>
            <a:pPr indent="0" lvl="0" marL="0" rtl="0" algn="l">
              <a:spcBef>
                <a:spcPts val="1200"/>
              </a:spcBef>
              <a:spcAft>
                <a:spcPts val="1200"/>
              </a:spcAft>
              <a:buNone/>
            </a:pPr>
            <a:r>
              <a:rPr lang="en" u="sng">
                <a:solidFill>
                  <a:schemeClr val="hlink"/>
                </a:solidFill>
                <a:hlinkClick r:id="rId5"/>
              </a:rPr>
              <a:t>Best Podcast Apps and Websites for Students</a:t>
            </a:r>
            <a:r>
              <a:rPr lang="en"/>
              <a:t> Common Sense Education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Spoken Word</a:t>
            </a:r>
            <a:endParaRPr/>
          </a:p>
        </p:txBody>
      </p:sp>
      <p:sp>
        <p:nvSpPr>
          <p:cNvPr id="221" name="Google Shape;221;p42"/>
          <p:cNvSpPr txBox="1"/>
          <p:nvPr>
            <p:ph idx="1" type="body"/>
          </p:nvPr>
        </p:nvSpPr>
        <p:spPr>
          <a:xfrm>
            <a:off x="311700" y="1152475"/>
            <a:ext cx="4340400" cy="2032500"/>
          </a:xfrm>
          <a:prstGeom prst="rect">
            <a:avLst/>
          </a:prstGeom>
        </p:spPr>
        <p:txBody>
          <a:bodyPr anchorCtr="0" anchor="t" bIns="91425" lIns="91425" spcFirstLastPara="1" rIns="91425" wrap="square" tIns="91425">
            <a:normAutofit fontScale="92500"/>
          </a:bodyPr>
          <a:lstStyle/>
          <a:p>
            <a:pPr indent="0" lvl="0" marL="0" rtl="0" algn="ctr">
              <a:lnSpc>
                <a:spcPct val="166670"/>
              </a:lnSpc>
              <a:spcBef>
                <a:spcPts val="0"/>
              </a:spcBef>
              <a:spcAft>
                <a:spcPts val="0"/>
              </a:spcAft>
              <a:buClr>
                <a:schemeClr val="dk1"/>
              </a:buClr>
              <a:buSzPct val="57894"/>
              <a:buFont typeface="Arial"/>
              <a:buNone/>
            </a:pPr>
            <a:r>
              <a:rPr lang="en" sz="1900">
                <a:solidFill>
                  <a:schemeClr val="accent2"/>
                </a:solidFill>
              </a:rPr>
              <a:t>Poetry and Spoken Word connections</a:t>
            </a:r>
            <a:endParaRPr sz="1900">
              <a:solidFill>
                <a:schemeClr val="accent2"/>
              </a:solidFill>
            </a:endParaRPr>
          </a:p>
          <a:p>
            <a:pPr indent="0" lvl="0" marL="0" rtl="0" algn="ctr">
              <a:lnSpc>
                <a:spcPct val="166670"/>
              </a:lnSpc>
              <a:spcBef>
                <a:spcPts val="900"/>
              </a:spcBef>
              <a:spcAft>
                <a:spcPts val="0"/>
              </a:spcAft>
              <a:buClr>
                <a:schemeClr val="dk1"/>
              </a:buClr>
              <a:buSzPct val="57894"/>
              <a:buFont typeface="Arial"/>
              <a:buNone/>
            </a:pPr>
            <a:r>
              <a:rPr lang="en" sz="1900" u="sng">
                <a:solidFill>
                  <a:srgbClr val="006580"/>
                </a:solidFill>
                <a:hlinkClick r:id="rId3">
                  <a:extLst>
                    <a:ext uri="{A12FA001-AC4F-418D-AE19-62706E023703}">
                      <ahyp:hlinkClr val="tx"/>
                    </a:ext>
                  </a:extLst>
                </a:hlinkClick>
              </a:rPr>
              <a:t>With spoken word and hip-hop, a new generation of poets has taken the stage</a:t>
            </a:r>
            <a:endParaRPr sz="1900" u="sng">
              <a:solidFill>
                <a:srgbClr val="006580"/>
              </a:solidFill>
            </a:endParaRPr>
          </a:p>
          <a:p>
            <a:pPr indent="0" lvl="0" marL="0" rtl="0" algn="l">
              <a:spcBef>
                <a:spcPts val="0"/>
              </a:spcBef>
              <a:spcAft>
                <a:spcPts val="1200"/>
              </a:spcAft>
              <a:buNone/>
            </a:pPr>
            <a:r>
              <a:t/>
            </a:r>
            <a:endParaRPr/>
          </a:p>
        </p:txBody>
      </p:sp>
      <p:pic>
        <p:nvPicPr>
          <p:cNvPr descr="Spoken word poet Sarah Kay explains the roots of the genre and how to perform it yourself." id="222" name="Google Shape;222;p42" title="Spoken word: The roots of poetry">
            <a:hlinkClick r:id="rId4"/>
          </p:cNvPr>
          <p:cNvPicPr preferRelativeResize="0"/>
          <p:nvPr/>
        </p:nvPicPr>
        <p:blipFill>
          <a:blip r:embed="rId5">
            <a:alphaModFix/>
          </a:blip>
          <a:stretch>
            <a:fillRect/>
          </a:stretch>
        </p:blipFill>
        <p:spPr>
          <a:xfrm>
            <a:off x="311700" y="3184875"/>
            <a:ext cx="2196800" cy="1647600"/>
          </a:xfrm>
          <a:prstGeom prst="rect">
            <a:avLst/>
          </a:prstGeom>
          <a:noFill/>
          <a:ln>
            <a:noFill/>
          </a:ln>
        </p:spPr>
      </p:pic>
      <p:sp>
        <p:nvSpPr>
          <p:cNvPr id="223" name="Google Shape;223;p42"/>
          <p:cNvSpPr txBox="1"/>
          <p:nvPr/>
        </p:nvSpPr>
        <p:spPr>
          <a:xfrm>
            <a:off x="107475" y="4832475"/>
            <a:ext cx="413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Definition and Roots in Poetry</a:t>
            </a:r>
            <a:endParaRPr/>
          </a:p>
        </p:txBody>
      </p:sp>
      <p:pic>
        <p:nvPicPr>
          <p:cNvPr descr="http://www.ted.com &quot;If I should have a daughter, instead of Mom, she's gonna call me Point B ... &quot; began spoken word poet Sarah Kay, in a talk that inspired two standing ovations at TED2011. She tells the story of her metamorphosis -- from a wide-eyed teenager soaking in verse at New York's Bowery Poetry Club to a teacher connecting kids with the power of self-expression through Project V.O.I.C.E. -- and gives two breathtaking performances of &quot;B&quot; and &quot;Hiroshima.&quot;&#10;&#10;TEDTalks is a daily video podcast of the best talks and performances from the TED Conference, where the world's leading thinkers and doers give the talk of their lives in 18 minutes. Featured speakers have included Al Gore on climate change, Philippe Starck on design, Jill Bolte Taylor on observing her own stroke, Nicholas Negroponte on One Laptop per Child, Jane Goodall on chimpanzees, Bill Gates on malaria and mosquitoes, Pattie Maes on the &quot;Sixth Sense&quot; wearable tech, and &quot;Lost&quot; producer JJ Abrams on the allure of mystery. TED stands for Technology, Entertainment, Design, and TEDTalks cover these topics as well as science, business, development and the arts. Closed captions and translated subtitles in a variety of languages are now available on TED.com, at http://www.ted.com/translate." id="224" name="Google Shape;224;p42" title="If I should have a daughter ... | Sarah Kay">
            <a:hlinkClick r:id="rId6"/>
          </p:cNvPr>
          <p:cNvPicPr preferRelativeResize="0"/>
          <p:nvPr/>
        </p:nvPicPr>
        <p:blipFill>
          <a:blip r:embed="rId7">
            <a:alphaModFix/>
          </a:blip>
          <a:stretch>
            <a:fillRect/>
          </a:stretch>
        </p:blipFill>
        <p:spPr>
          <a:xfrm>
            <a:off x="4835200" y="341025"/>
            <a:ext cx="4187100" cy="3140325"/>
          </a:xfrm>
          <a:prstGeom prst="rect">
            <a:avLst/>
          </a:prstGeom>
          <a:noFill/>
          <a:ln>
            <a:noFill/>
          </a:ln>
        </p:spPr>
      </p:pic>
      <p:sp>
        <p:nvSpPr>
          <p:cNvPr id="225" name="Google Shape;225;p42"/>
          <p:cNvSpPr txBox="1"/>
          <p:nvPr/>
        </p:nvSpPr>
        <p:spPr>
          <a:xfrm>
            <a:off x="4882475" y="3577425"/>
            <a:ext cx="4139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Sarah Kay shares a spoken word story and then explains how the impact on her classroom.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Spoken Word Resources</a:t>
            </a:r>
            <a:endParaRPr/>
          </a:p>
        </p:txBody>
      </p:sp>
      <p:sp>
        <p:nvSpPr>
          <p:cNvPr id="231" name="Google Shape;231;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Facing History and Ourselves, </a:t>
            </a:r>
            <a:r>
              <a:rPr lang="en" u="sng">
                <a:solidFill>
                  <a:schemeClr val="hlink"/>
                </a:solidFill>
                <a:hlinkClick r:id="rId3"/>
              </a:rPr>
              <a:t>How to Bring Spoken Word to the Classroom</a:t>
            </a:r>
            <a:endParaRPr/>
          </a:p>
          <a:p>
            <a:pPr indent="0" lvl="0" marL="0" rtl="0" algn="l">
              <a:spcBef>
                <a:spcPts val="1200"/>
              </a:spcBef>
              <a:spcAft>
                <a:spcPts val="0"/>
              </a:spcAft>
              <a:buNone/>
            </a:pPr>
            <a:r>
              <a:rPr lang="en"/>
              <a:t>Read Write Think, </a:t>
            </a:r>
            <a:r>
              <a:rPr lang="en" u="sng">
                <a:solidFill>
                  <a:schemeClr val="hlink"/>
                </a:solidFill>
                <a:hlinkClick r:id="rId4"/>
              </a:rPr>
              <a:t>Crossing Boundaries Through, Bilingual Spoken Word Poetry</a:t>
            </a:r>
            <a:endParaRPr/>
          </a:p>
          <a:p>
            <a:pPr indent="0" lvl="0" marL="0" rtl="0" algn="l">
              <a:spcBef>
                <a:spcPts val="1200"/>
              </a:spcBef>
              <a:spcAft>
                <a:spcPts val="0"/>
              </a:spcAft>
              <a:buNone/>
            </a:pPr>
            <a:r>
              <a:rPr lang="en"/>
              <a:t>Edutopia, 5-Minute Film Festival: </a:t>
            </a:r>
            <a:r>
              <a:rPr lang="en" u="sng">
                <a:solidFill>
                  <a:schemeClr val="hlink"/>
                </a:solidFill>
                <a:hlinkClick r:id="rId5"/>
              </a:rPr>
              <a:t>The Power of Spoken Word Poetry</a:t>
            </a:r>
            <a:endParaRPr/>
          </a:p>
          <a:p>
            <a:pPr indent="0" lvl="0" marL="0" rtl="0" algn="l">
              <a:spcBef>
                <a:spcPts val="1200"/>
              </a:spcBef>
              <a:spcAft>
                <a:spcPts val="1200"/>
              </a:spcAft>
              <a:buNone/>
            </a:pPr>
            <a:r>
              <a:rPr lang="en"/>
              <a:t>Literacy Today QC, </a:t>
            </a:r>
            <a:r>
              <a:rPr lang="en" u="sng">
                <a:solidFill>
                  <a:schemeClr val="hlink"/>
                </a:solidFill>
                <a:hlinkClick r:id="rId6"/>
              </a:rPr>
              <a:t>Creating Spoken Word Poetry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6"/>
          <p:cNvSpPr txBox="1"/>
          <p:nvPr>
            <p:ph type="ctrTitle"/>
          </p:nvPr>
        </p:nvSpPr>
        <p:spPr>
          <a:xfrm>
            <a:off x="311700" y="1251225"/>
            <a:ext cx="8520600" cy="3724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How will multimodal text sets transform our learning?</a:t>
            </a:r>
            <a:endParaRPr/>
          </a:p>
        </p:txBody>
      </p:sp>
      <p:sp>
        <p:nvSpPr>
          <p:cNvPr id="106" name="Google Shape;106;p26"/>
          <p:cNvSpPr txBox="1"/>
          <p:nvPr>
            <p:ph idx="1" type="subTitle"/>
          </p:nvPr>
        </p:nvSpPr>
        <p:spPr>
          <a:xfrm>
            <a:off x="311700" y="2865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3600">
                <a:solidFill>
                  <a:srgbClr val="226E93"/>
                </a:solidFill>
              </a:rPr>
              <a:t>Guiding Question</a:t>
            </a:r>
            <a:endParaRPr b="1" sz="3600">
              <a:solidFill>
                <a:srgbClr val="226E9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20000"/>
              </a:lnSpc>
              <a:spcBef>
                <a:spcPts val="0"/>
              </a:spcBef>
              <a:spcAft>
                <a:spcPts val="0"/>
              </a:spcAft>
              <a:buNone/>
            </a:pPr>
            <a:r>
              <a:rPr lang="en" sz="3400">
                <a:solidFill>
                  <a:srgbClr val="226E93"/>
                </a:solidFill>
              </a:rPr>
              <a:t>What is a Multimodal Text Set?</a:t>
            </a:r>
            <a:endParaRPr sz="3400">
              <a:solidFill>
                <a:srgbClr val="226E93"/>
              </a:solidFill>
            </a:endParaRPr>
          </a:p>
        </p:txBody>
      </p:sp>
      <p:sp>
        <p:nvSpPr>
          <p:cNvPr id="112" name="Google Shape;112;p27"/>
          <p:cNvSpPr txBox="1"/>
          <p:nvPr>
            <p:ph idx="1" type="body"/>
          </p:nvPr>
        </p:nvSpPr>
        <p:spPr>
          <a:xfrm>
            <a:off x="311700" y="1152475"/>
            <a:ext cx="8520600" cy="3820500"/>
          </a:xfrm>
          <a:prstGeom prst="rect">
            <a:avLst/>
          </a:prstGeom>
        </p:spPr>
        <p:txBody>
          <a:bodyPr anchorCtr="0" anchor="t" bIns="91425" lIns="91425" spcFirstLastPara="1" rIns="91425" wrap="square" tIns="91425">
            <a:noAutofit/>
          </a:bodyPr>
          <a:lstStyle/>
          <a:p>
            <a:pPr indent="0" lvl="0" marL="0" rtl="0" algn="l">
              <a:lnSpc>
                <a:spcPct val="100000"/>
              </a:lnSpc>
              <a:spcBef>
                <a:spcPts val="900"/>
              </a:spcBef>
              <a:spcAft>
                <a:spcPts val="0"/>
              </a:spcAft>
              <a:buClr>
                <a:schemeClr val="dk1"/>
              </a:buClr>
              <a:buSzPts val="852"/>
              <a:buFont typeface="Arial"/>
              <a:buNone/>
            </a:pPr>
            <a:r>
              <a:rPr lang="en" sz="2152">
                <a:solidFill>
                  <a:schemeClr val="accent2"/>
                </a:solidFill>
              </a:rPr>
              <a:t>A multi-modal text set helps us as learners to develop a well rounded understanding based on a topic.  </a:t>
            </a:r>
            <a:endParaRPr sz="2152">
              <a:solidFill>
                <a:schemeClr val="accent2"/>
              </a:solidFill>
            </a:endParaRPr>
          </a:p>
          <a:p>
            <a:pPr indent="0" lvl="0" marL="0" rtl="0" algn="l">
              <a:lnSpc>
                <a:spcPct val="100000"/>
              </a:lnSpc>
              <a:spcBef>
                <a:spcPts val="900"/>
              </a:spcBef>
              <a:spcAft>
                <a:spcPts val="0"/>
              </a:spcAft>
              <a:buClr>
                <a:schemeClr val="dk1"/>
              </a:buClr>
              <a:buSzPts val="852"/>
              <a:buFont typeface="Arial"/>
              <a:buNone/>
            </a:pPr>
            <a:r>
              <a:t/>
            </a:r>
            <a:endParaRPr sz="2152">
              <a:solidFill>
                <a:schemeClr val="accent2"/>
              </a:solidFill>
            </a:endParaRPr>
          </a:p>
          <a:p>
            <a:pPr indent="0" lvl="0" marL="0" rtl="0" algn="l">
              <a:lnSpc>
                <a:spcPct val="100000"/>
              </a:lnSpc>
              <a:spcBef>
                <a:spcPts val="900"/>
              </a:spcBef>
              <a:spcAft>
                <a:spcPts val="0"/>
              </a:spcAft>
              <a:buClr>
                <a:schemeClr val="dk1"/>
              </a:buClr>
              <a:buSzPts val="852"/>
              <a:buFont typeface="Arial"/>
              <a:buNone/>
            </a:pPr>
            <a:r>
              <a:rPr lang="en" sz="2152">
                <a:solidFill>
                  <a:schemeClr val="accent2"/>
                </a:solidFill>
              </a:rPr>
              <a:t>These sets include access to books, audio or video read alouds, podcasts, interviews or other recorded interactions with an author or authors as well as websites, articles, timelines and song.    </a:t>
            </a:r>
            <a:endParaRPr sz="2152">
              <a:solidFill>
                <a:schemeClr val="accent2"/>
              </a:solidFill>
            </a:endParaRPr>
          </a:p>
          <a:p>
            <a:pPr indent="0" lvl="0" marL="0" rtl="0" algn="l">
              <a:lnSpc>
                <a:spcPct val="100000"/>
              </a:lnSpc>
              <a:spcBef>
                <a:spcPts val="900"/>
              </a:spcBef>
              <a:spcAft>
                <a:spcPts val="0"/>
              </a:spcAft>
              <a:buClr>
                <a:schemeClr val="dk1"/>
              </a:buClr>
              <a:buSzPts val="852"/>
              <a:buFont typeface="Arial"/>
              <a:buNone/>
            </a:pPr>
            <a:r>
              <a:t/>
            </a:r>
            <a:endParaRPr sz="2152">
              <a:solidFill>
                <a:schemeClr val="accent2"/>
              </a:solidFill>
            </a:endParaRPr>
          </a:p>
          <a:p>
            <a:pPr indent="0" lvl="0" marL="0" rtl="0" algn="l">
              <a:lnSpc>
                <a:spcPct val="100000"/>
              </a:lnSpc>
              <a:spcBef>
                <a:spcPts val="900"/>
              </a:spcBef>
              <a:spcAft>
                <a:spcPts val="0"/>
              </a:spcAft>
              <a:buClr>
                <a:schemeClr val="dk1"/>
              </a:buClr>
              <a:buSzPts val="852"/>
              <a:buFont typeface="Arial"/>
              <a:buNone/>
            </a:pPr>
            <a:r>
              <a:rPr lang="en" sz="2152">
                <a:solidFill>
                  <a:schemeClr val="accent2"/>
                </a:solidFill>
              </a:rPr>
              <a:t>All of these materials are to help build our knowledge around the topic in an effort to see multiple sides to the story.</a:t>
            </a:r>
            <a:endParaRPr sz="2152">
              <a:solidFill>
                <a:schemeClr val="accent2"/>
              </a:solidFill>
            </a:endParaRPr>
          </a:p>
          <a:p>
            <a:pPr indent="0" lvl="0" marL="0" rtl="0" algn="l">
              <a:lnSpc>
                <a:spcPct val="95000"/>
              </a:lnSpc>
              <a:spcBef>
                <a:spcPts val="0"/>
              </a:spcBef>
              <a:spcAft>
                <a:spcPts val="1200"/>
              </a:spcAft>
              <a:buSzPts val="852"/>
              <a:buNone/>
            </a:pPr>
            <a:r>
              <a:t/>
            </a:r>
            <a:endParaRPr sz="1395"/>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8"/>
          <p:cNvSpPr txBox="1"/>
          <p:nvPr>
            <p:ph type="title"/>
          </p:nvPr>
        </p:nvSpPr>
        <p:spPr>
          <a:xfrm>
            <a:off x="311700" y="0"/>
            <a:ext cx="8520600" cy="572700"/>
          </a:xfrm>
          <a:prstGeom prst="rect">
            <a:avLst/>
          </a:prstGeom>
        </p:spPr>
        <p:txBody>
          <a:bodyPr anchorCtr="0" anchor="t" bIns="91425" lIns="91425" spcFirstLastPara="1" rIns="91425" wrap="square" tIns="91425">
            <a:normAutofit/>
          </a:bodyPr>
          <a:lstStyle/>
          <a:p>
            <a:pPr indent="0" lvl="0" marL="0" rtl="0" algn="l">
              <a:lnSpc>
                <a:spcPct val="146670"/>
              </a:lnSpc>
              <a:spcBef>
                <a:spcPts val="900"/>
              </a:spcBef>
              <a:spcAft>
                <a:spcPts val="0"/>
              </a:spcAft>
              <a:buClr>
                <a:schemeClr val="dk1"/>
              </a:buClr>
              <a:buSzPts val="1100"/>
              <a:buFont typeface="Arial"/>
              <a:buNone/>
            </a:pPr>
            <a:r>
              <a:rPr lang="en" sz="2152" u="sng">
                <a:solidFill>
                  <a:srgbClr val="006580"/>
                </a:solidFill>
                <a:hlinkClick r:id="rId3">
                  <a:extLst>
                    <a:ext uri="{A12FA001-AC4F-418D-AE19-62706E023703}">
                      <ahyp:hlinkClr val="tx"/>
                    </a:ext>
                  </a:extLst>
                </a:hlinkClick>
              </a:rPr>
              <a:t>Here is NCTE's Declaration around Multimodal literacies:</a:t>
            </a:r>
            <a:endParaRPr/>
          </a:p>
        </p:txBody>
      </p:sp>
      <p:sp>
        <p:nvSpPr>
          <p:cNvPr id="118" name="Google Shape;118;p28"/>
          <p:cNvSpPr txBox="1"/>
          <p:nvPr>
            <p:ph idx="1" type="body"/>
          </p:nvPr>
        </p:nvSpPr>
        <p:spPr>
          <a:xfrm>
            <a:off x="166525" y="425550"/>
            <a:ext cx="8788200" cy="4440300"/>
          </a:xfrm>
          <a:prstGeom prst="rect">
            <a:avLst/>
          </a:prstGeom>
        </p:spPr>
        <p:txBody>
          <a:bodyPr anchorCtr="0" anchor="t" bIns="91425" lIns="91425" spcFirstLastPara="1" rIns="91425" wrap="square" tIns="91425">
            <a:noAutofit/>
          </a:bodyPr>
          <a:lstStyle/>
          <a:p>
            <a:pPr indent="-333077" lvl="0" marL="558800" rtl="0" algn="l">
              <a:lnSpc>
                <a:spcPct val="85000"/>
              </a:lnSpc>
              <a:spcBef>
                <a:spcPts val="0"/>
              </a:spcBef>
              <a:spcAft>
                <a:spcPts val="0"/>
              </a:spcAft>
              <a:buClr>
                <a:schemeClr val="dk1"/>
              </a:buClr>
              <a:buSzPts val="1645"/>
              <a:buFont typeface="Times New Roman"/>
              <a:buChar char="■"/>
            </a:pPr>
            <a:r>
              <a:rPr b="1" lang="en" sz="1621">
                <a:solidFill>
                  <a:schemeClr val="dk1"/>
                </a:solidFill>
                <a:latin typeface="Times New Roman"/>
                <a:ea typeface="Times New Roman"/>
                <a:cs typeface="Times New Roman"/>
                <a:sym typeface="Times New Roman"/>
              </a:rPr>
              <a:t>Integration of multiple modes of communication and expression can enhance or transform the meaning of the work beyond illustration or decoration.  </a:t>
            </a:r>
            <a:r>
              <a:rPr b="1" i="1" lang="en" sz="1621">
                <a:solidFill>
                  <a:schemeClr val="dk1"/>
                </a:solidFill>
                <a:latin typeface="Times New Roman"/>
                <a:ea typeface="Times New Roman"/>
                <a:cs typeface="Times New Roman"/>
                <a:sym typeface="Times New Roman"/>
              </a:rPr>
              <a:t>What this means for teaching:</a:t>
            </a:r>
            <a:endParaRPr b="1" i="1" sz="1621">
              <a:solidFill>
                <a:schemeClr val="dk1"/>
              </a:solidFill>
              <a:latin typeface="Times New Roman"/>
              <a:ea typeface="Times New Roman"/>
              <a:cs typeface="Times New Roman"/>
              <a:sym typeface="Times New Roman"/>
            </a:endParaRPr>
          </a:p>
          <a:p>
            <a:pPr indent="-326727" lvl="1" marL="1016000" rtl="0" algn="l">
              <a:lnSpc>
                <a:spcPct val="85000"/>
              </a:lnSpc>
              <a:spcBef>
                <a:spcPts val="0"/>
              </a:spcBef>
              <a:spcAft>
                <a:spcPts val="0"/>
              </a:spcAft>
              <a:buClr>
                <a:schemeClr val="dk1"/>
              </a:buClr>
              <a:buSzPts val="1545"/>
              <a:buFont typeface="Times New Roman"/>
              <a:buChar char="■"/>
            </a:pPr>
            <a:r>
              <a:rPr lang="en" sz="1521">
                <a:solidFill>
                  <a:schemeClr val="dk1"/>
                </a:solidFill>
                <a:latin typeface="Times New Roman"/>
                <a:ea typeface="Times New Roman"/>
                <a:cs typeface="Times New Roman"/>
                <a:sym typeface="Times New Roman"/>
              </a:rPr>
              <a:t>It is the interplay of meaning-making systems (alphabetic, oral, visual, etc.) that teachers and students should strive to study and produce. “Multiple ways of knowing” (Short &amp; Harste) also include art, music, movement, and drama, which should not be considered curricular luxuries.</a:t>
            </a:r>
            <a:endParaRPr sz="1521">
              <a:solidFill>
                <a:schemeClr val="dk1"/>
              </a:solidFill>
              <a:latin typeface="Times New Roman"/>
              <a:ea typeface="Times New Roman"/>
              <a:cs typeface="Times New Roman"/>
              <a:sym typeface="Times New Roman"/>
            </a:endParaRPr>
          </a:p>
          <a:p>
            <a:pPr indent="-326727" lvl="1" marL="1016000" rtl="0" algn="l">
              <a:lnSpc>
                <a:spcPct val="85000"/>
              </a:lnSpc>
              <a:spcBef>
                <a:spcPts val="0"/>
              </a:spcBef>
              <a:spcAft>
                <a:spcPts val="0"/>
              </a:spcAft>
              <a:buClr>
                <a:schemeClr val="dk1"/>
              </a:buClr>
              <a:buSzPts val="1545"/>
              <a:buFont typeface="Times New Roman"/>
              <a:buChar char="■"/>
            </a:pPr>
            <a:r>
              <a:rPr lang="en" sz="1521">
                <a:solidFill>
                  <a:schemeClr val="dk1"/>
                </a:solidFill>
                <a:latin typeface="Times New Roman"/>
                <a:ea typeface="Times New Roman"/>
                <a:cs typeface="Times New Roman"/>
                <a:sym typeface="Times New Roman"/>
              </a:rPr>
              <a:t>All modes of communication are codependent. Each affects the nature of the content of the other and the overall rhetorical impact of the communication event itself.</a:t>
            </a:r>
            <a:endParaRPr sz="1521">
              <a:solidFill>
                <a:schemeClr val="dk1"/>
              </a:solidFill>
              <a:latin typeface="Times New Roman"/>
              <a:ea typeface="Times New Roman"/>
              <a:cs typeface="Times New Roman"/>
              <a:sym typeface="Times New Roman"/>
            </a:endParaRPr>
          </a:p>
          <a:p>
            <a:pPr indent="0" lvl="0" marL="914400" rtl="0" algn="l">
              <a:lnSpc>
                <a:spcPct val="85000"/>
              </a:lnSpc>
              <a:spcBef>
                <a:spcPts val="0"/>
              </a:spcBef>
              <a:spcAft>
                <a:spcPts val="0"/>
              </a:spcAft>
              <a:buNone/>
            </a:pPr>
            <a:r>
              <a:t/>
            </a:r>
            <a:endParaRPr sz="1521">
              <a:solidFill>
                <a:schemeClr val="dk1"/>
              </a:solidFill>
              <a:latin typeface="Times New Roman"/>
              <a:ea typeface="Times New Roman"/>
              <a:cs typeface="Times New Roman"/>
              <a:sym typeface="Times New Roman"/>
            </a:endParaRPr>
          </a:p>
          <a:p>
            <a:pPr indent="-333077" lvl="0" marL="558800" rtl="0" algn="l">
              <a:lnSpc>
                <a:spcPct val="85000"/>
              </a:lnSpc>
              <a:spcBef>
                <a:spcPts val="0"/>
              </a:spcBef>
              <a:spcAft>
                <a:spcPts val="0"/>
              </a:spcAft>
              <a:buClr>
                <a:schemeClr val="dk1"/>
              </a:buClr>
              <a:buSzPts val="1645"/>
              <a:buFont typeface="Times New Roman"/>
              <a:buChar char="■"/>
            </a:pPr>
            <a:r>
              <a:rPr b="1" lang="en" sz="1621">
                <a:solidFill>
                  <a:schemeClr val="dk1"/>
                </a:solidFill>
                <a:latin typeface="Times New Roman"/>
                <a:ea typeface="Times New Roman"/>
                <a:cs typeface="Times New Roman"/>
                <a:sym typeface="Times New Roman"/>
              </a:rPr>
              <a:t>Young children practice multimodal literacies naturally and spontaneously. They easily combine and move between drama, art, text, music, speech, sound, physical movement, animation/gaming, etc.</a:t>
            </a:r>
            <a:r>
              <a:rPr b="1" i="1" lang="en" sz="1621">
                <a:solidFill>
                  <a:schemeClr val="dk1"/>
                </a:solidFill>
                <a:latin typeface="Times New Roman"/>
                <a:ea typeface="Times New Roman"/>
                <a:cs typeface="Times New Roman"/>
                <a:sym typeface="Times New Roman"/>
              </a:rPr>
              <a:t>What this means for teaching:</a:t>
            </a:r>
            <a:endParaRPr b="1" i="1" sz="1621">
              <a:solidFill>
                <a:schemeClr val="dk1"/>
              </a:solidFill>
              <a:latin typeface="Times New Roman"/>
              <a:ea typeface="Times New Roman"/>
              <a:cs typeface="Times New Roman"/>
              <a:sym typeface="Times New Roman"/>
            </a:endParaRPr>
          </a:p>
          <a:p>
            <a:pPr indent="-326727" lvl="1" marL="1016000" rtl="0" algn="l">
              <a:lnSpc>
                <a:spcPct val="85000"/>
              </a:lnSpc>
              <a:spcBef>
                <a:spcPts val="0"/>
              </a:spcBef>
              <a:spcAft>
                <a:spcPts val="0"/>
              </a:spcAft>
              <a:buClr>
                <a:schemeClr val="dk1"/>
              </a:buClr>
              <a:buSzPts val="1545"/>
              <a:buFont typeface="Times New Roman"/>
              <a:buChar char="■"/>
            </a:pPr>
            <a:r>
              <a:rPr lang="en" sz="1521">
                <a:solidFill>
                  <a:schemeClr val="dk1"/>
                </a:solidFill>
                <a:latin typeface="Times New Roman"/>
                <a:ea typeface="Times New Roman"/>
                <a:cs typeface="Times New Roman"/>
                <a:sym typeface="Times New Roman"/>
              </a:rPr>
              <a:t>Children who grow up in impoverished or repressed literacy environments may not experience this important early literacy foundation.</a:t>
            </a:r>
            <a:endParaRPr sz="1521">
              <a:solidFill>
                <a:schemeClr val="dk1"/>
              </a:solidFill>
              <a:latin typeface="Times New Roman"/>
              <a:ea typeface="Times New Roman"/>
              <a:cs typeface="Times New Roman"/>
              <a:sym typeface="Times New Roman"/>
            </a:endParaRPr>
          </a:p>
          <a:p>
            <a:pPr indent="-326727" lvl="1" marL="1016000" rtl="0" algn="l">
              <a:lnSpc>
                <a:spcPct val="85000"/>
              </a:lnSpc>
              <a:spcBef>
                <a:spcPts val="0"/>
              </a:spcBef>
              <a:spcAft>
                <a:spcPts val="0"/>
              </a:spcAft>
              <a:buClr>
                <a:schemeClr val="dk1"/>
              </a:buClr>
              <a:buSzPts val="1545"/>
              <a:buFont typeface="Times New Roman"/>
              <a:buChar char="■"/>
            </a:pPr>
            <a:r>
              <a:rPr lang="en" sz="1521">
                <a:solidFill>
                  <a:schemeClr val="dk1"/>
                </a:solidFill>
                <a:latin typeface="Times New Roman"/>
                <a:ea typeface="Times New Roman"/>
                <a:cs typeface="Times New Roman"/>
                <a:sym typeface="Times New Roman"/>
              </a:rPr>
              <a:t>The over-emphasis on testing and teaching to the test may deprive many students of the kinds of multimodal experiences they most need.</a:t>
            </a:r>
            <a:endParaRPr sz="1521">
              <a:solidFill>
                <a:schemeClr val="dk1"/>
              </a:solidFill>
              <a:latin typeface="Times New Roman"/>
              <a:ea typeface="Times New Roman"/>
              <a:cs typeface="Times New Roman"/>
              <a:sym typeface="Times New Roman"/>
            </a:endParaRPr>
          </a:p>
          <a:p>
            <a:pPr indent="-326727" lvl="1" marL="1016000" rtl="0" algn="l">
              <a:lnSpc>
                <a:spcPct val="85000"/>
              </a:lnSpc>
              <a:spcBef>
                <a:spcPts val="0"/>
              </a:spcBef>
              <a:spcAft>
                <a:spcPts val="0"/>
              </a:spcAft>
              <a:buClr>
                <a:schemeClr val="dk1"/>
              </a:buClr>
              <a:buSzPts val="1545"/>
              <a:buFont typeface="Times New Roman"/>
              <a:buChar char="■"/>
            </a:pPr>
            <a:r>
              <a:rPr lang="en" sz="1521">
                <a:solidFill>
                  <a:schemeClr val="dk1"/>
                </a:solidFill>
                <a:latin typeface="Times New Roman"/>
                <a:ea typeface="Times New Roman"/>
                <a:cs typeface="Times New Roman"/>
                <a:sym typeface="Times New Roman"/>
              </a:rPr>
              <a:t>An exclusive emphasis on digital literacies is not what most advocates of technology-rich composition advocate. Such an emphasis would limit students’ access to other modes of expression.</a:t>
            </a:r>
            <a:endParaRPr sz="1075">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9"/>
          <p:cNvSpPr txBox="1"/>
          <p:nvPr>
            <p:ph type="title"/>
          </p:nvPr>
        </p:nvSpPr>
        <p:spPr>
          <a:xfrm>
            <a:off x="311700" y="76775"/>
            <a:ext cx="8520600" cy="937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Why use text sets in the classroom?</a:t>
            </a:r>
            <a:endParaRPr/>
          </a:p>
        </p:txBody>
      </p:sp>
      <p:sp>
        <p:nvSpPr>
          <p:cNvPr id="124" name="Google Shape;124;p2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 sz="1800"/>
              <a:t>Student Impact:</a:t>
            </a:r>
            <a:endParaRPr sz="1800"/>
          </a:p>
          <a:p>
            <a:pPr indent="0" lvl="0" marL="0" rtl="0" algn="l">
              <a:lnSpc>
                <a:spcPct val="95000"/>
              </a:lnSpc>
              <a:spcBef>
                <a:spcPts val="1200"/>
              </a:spcBef>
              <a:spcAft>
                <a:spcPts val="0"/>
              </a:spcAft>
              <a:buNone/>
            </a:pPr>
            <a:r>
              <a:rPr lang="en" sz="1800"/>
              <a:t>A collection around a theme, topic, event or any other collection adds to students understanding of the content being taught in your classroom.  </a:t>
            </a:r>
            <a:endParaRPr sz="1800"/>
          </a:p>
          <a:p>
            <a:pPr indent="0" lvl="0" marL="0" rtl="0" algn="l">
              <a:lnSpc>
                <a:spcPct val="95000"/>
              </a:lnSpc>
              <a:spcBef>
                <a:spcPts val="1200"/>
              </a:spcBef>
              <a:spcAft>
                <a:spcPts val="0"/>
              </a:spcAft>
              <a:buNone/>
            </a:pPr>
            <a:r>
              <a:t/>
            </a:r>
            <a:endParaRPr sz="1800"/>
          </a:p>
          <a:p>
            <a:pPr indent="0" lvl="0" marL="0" rtl="0" algn="l">
              <a:lnSpc>
                <a:spcPct val="95000"/>
              </a:lnSpc>
              <a:spcBef>
                <a:spcPts val="1200"/>
              </a:spcBef>
              <a:spcAft>
                <a:spcPts val="1200"/>
              </a:spcAft>
              <a:buNone/>
            </a:pPr>
            <a:r>
              <a:rPr lang="en" sz="1800"/>
              <a:t>These different sets allows for all learners to participate in the learning in multiple and varied ways, but specifically giving them choice and independence.</a:t>
            </a:r>
            <a:endParaRPr sz="1500"/>
          </a:p>
        </p:txBody>
      </p:sp>
      <p:sp>
        <p:nvSpPr>
          <p:cNvPr id="125" name="Google Shape;125;p29"/>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t>Teacher Impact:</a:t>
            </a:r>
            <a:endParaRPr sz="1800"/>
          </a:p>
          <a:p>
            <a:pPr indent="0" lvl="0" marL="0" rtl="0" algn="l">
              <a:spcBef>
                <a:spcPts val="1200"/>
              </a:spcBef>
              <a:spcAft>
                <a:spcPts val="0"/>
              </a:spcAft>
              <a:buNone/>
            </a:pPr>
            <a:r>
              <a:rPr lang="en" sz="1800"/>
              <a:t>A place to curate the a collection around a theme or topic that allows us to continue to provide resources that will sustain.  </a:t>
            </a:r>
            <a:endParaRPr sz="1800"/>
          </a:p>
          <a:p>
            <a:pPr indent="0" lvl="0" marL="0" rtl="0" algn="l">
              <a:spcBef>
                <a:spcPts val="1200"/>
              </a:spcBef>
              <a:spcAft>
                <a:spcPts val="1200"/>
              </a:spcAft>
              <a:buNone/>
            </a:pPr>
            <a:r>
              <a:rPr lang="en" sz="1800"/>
              <a:t>An opportunity to create a structure you can reproduce as you create more in depth sets to support student learning.</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30"/>
          <p:cNvSpPr txBox="1"/>
          <p:nvPr/>
        </p:nvSpPr>
        <p:spPr>
          <a:xfrm>
            <a:off x="3178225" y="2456600"/>
            <a:ext cx="5926200" cy="4002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31" name="Google Shape;131;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Different Modes of Literacy Sharing</a:t>
            </a:r>
            <a:endParaRPr/>
          </a:p>
        </p:txBody>
      </p:sp>
      <p:sp>
        <p:nvSpPr>
          <p:cNvPr id="132" name="Google Shape;132;p30"/>
          <p:cNvSpPr txBox="1"/>
          <p:nvPr>
            <p:ph idx="1" type="body"/>
          </p:nvPr>
        </p:nvSpPr>
        <p:spPr>
          <a:xfrm>
            <a:off x="311700" y="1017725"/>
            <a:ext cx="4064700" cy="3551100"/>
          </a:xfrm>
          <a:prstGeom prst="rect">
            <a:avLst/>
          </a:prstGeom>
        </p:spPr>
        <p:txBody>
          <a:bodyPr anchorCtr="0" anchor="t" bIns="91425" lIns="91425" spcFirstLastPara="1" rIns="91425" wrap="square" tIns="91425">
            <a:normAutofit lnSpcReduction="20000"/>
          </a:bodyPr>
          <a:lstStyle/>
          <a:p>
            <a:pPr indent="-387350" lvl="0" marL="457200" rtl="0" algn="l">
              <a:spcBef>
                <a:spcPts val="0"/>
              </a:spcBef>
              <a:spcAft>
                <a:spcPts val="0"/>
              </a:spcAft>
              <a:buSzPts val="2500"/>
              <a:buChar char="★"/>
            </a:pPr>
            <a:r>
              <a:rPr lang="en" sz="2500"/>
              <a:t>Fiction &amp; Nonfiction</a:t>
            </a:r>
            <a:endParaRPr sz="2500"/>
          </a:p>
          <a:p>
            <a:pPr indent="-387350" lvl="0" marL="457200" rtl="0" algn="l">
              <a:spcBef>
                <a:spcPts val="0"/>
              </a:spcBef>
              <a:spcAft>
                <a:spcPts val="0"/>
              </a:spcAft>
              <a:buSzPts val="2500"/>
              <a:buChar char="★"/>
            </a:pPr>
            <a:r>
              <a:rPr lang="en" sz="2500"/>
              <a:t>Novels &amp; Picture Books</a:t>
            </a:r>
            <a:endParaRPr sz="2500"/>
          </a:p>
          <a:p>
            <a:pPr indent="-387350" lvl="0" marL="457200" rtl="0" algn="l">
              <a:spcBef>
                <a:spcPts val="0"/>
              </a:spcBef>
              <a:spcAft>
                <a:spcPts val="0"/>
              </a:spcAft>
              <a:buSzPts val="2500"/>
              <a:buChar char="★"/>
            </a:pPr>
            <a:r>
              <a:rPr lang="en" sz="2500"/>
              <a:t>Videos</a:t>
            </a:r>
            <a:endParaRPr sz="2500"/>
          </a:p>
          <a:p>
            <a:pPr indent="-387350" lvl="0" marL="457200" rtl="0" algn="l">
              <a:spcBef>
                <a:spcPts val="0"/>
              </a:spcBef>
              <a:spcAft>
                <a:spcPts val="0"/>
              </a:spcAft>
              <a:buSzPts val="2500"/>
              <a:buChar char="★"/>
            </a:pPr>
            <a:r>
              <a:rPr lang="en" sz="2500"/>
              <a:t>Timelines</a:t>
            </a:r>
            <a:endParaRPr sz="2500"/>
          </a:p>
          <a:p>
            <a:pPr indent="-387350" lvl="0" marL="457200" rtl="0" algn="l">
              <a:spcBef>
                <a:spcPts val="0"/>
              </a:spcBef>
              <a:spcAft>
                <a:spcPts val="0"/>
              </a:spcAft>
              <a:buSzPts val="2500"/>
              <a:buChar char="★"/>
            </a:pPr>
            <a:r>
              <a:rPr lang="en" sz="2500"/>
              <a:t>Audio Books</a:t>
            </a:r>
            <a:endParaRPr sz="2500"/>
          </a:p>
          <a:p>
            <a:pPr indent="-387350" lvl="0" marL="457200" rtl="0" algn="l">
              <a:spcBef>
                <a:spcPts val="0"/>
              </a:spcBef>
              <a:spcAft>
                <a:spcPts val="0"/>
              </a:spcAft>
              <a:buSzPts val="2500"/>
              <a:buChar char="★"/>
            </a:pPr>
            <a:r>
              <a:rPr lang="en" sz="2500"/>
              <a:t>Oral History</a:t>
            </a:r>
            <a:endParaRPr sz="2500"/>
          </a:p>
          <a:p>
            <a:pPr indent="-387350" lvl="0" marL="457200" rtl="0" algn="l">
              <a:spcBef>
                <a:spcPts val="0"/>
              </a:spcBef>
              <a:spcAft>
                <a:spcPts val="0"/>
              </a:spcAft>
              <a:buSzPts val="2500"/>
              <a:buChar char="★"/>
            </a:pPr>
            <a:r>
              <a:rPr lang="en" sz="2500"/>
              <a:t>Podcasts</a:t>
            </a:r>
            <a:endParaRPr sz="2500"/>
          </a:p>
          <a:p>
            <a:pPr indent="-387350" lvl="0" marL="457200" rtl="0" algn="l">
              <a:spcBef>
                <a:spcPts val="0"/>
              </a:spcBef>
              <a:spcAft>
                <a:spcPts val="0"/>
              </a:spcAft>
              <a:buSzPts val="2500"/>
              <a:buChar char="★"/>
            </a:pPr>
            <a:r>
              <a:rPr lang="en" sz="2500"/>
              <a:t>Music</a:t>
            </a:r>
            <a:endParaRPr sz="2500"/>
          </a:p>
          <a:p>
            <a:pPr indent="-387350" lvl="0" marL="457200" rtl="0" algn="l">
              <a:spcBef>
                <a:spcPts val="0"/>
              </a:spcBef>
              <a:spcAft>
                <a:spcPts val="0"/>
              </a:spcAft>
              <a:buSzPts val="2500"/>
              <a:buChar char="★"/>
            </a:pPr>
            <a:r>
              <a:rPr lang="en" sz="2500"/>
              <a:t>Spoken Word</a:t>
            </a:r>
            <a:endParaRPr sz="2500"/>
          </a:p>
        </p:txBody>
      </p:sp>
      <p:pic>
        <p:nvPicPr>
          <p:cNvPr id="133" name="Google Shape;133;p30"/>
          <p:cNvPicPr preferRelativeResize="0"/>
          <p:nvPr/>
        </p:nvPicPr>
        <p:blipFill>
          <a:blip r:embed="rId3">
            <a:alphaModFix/>
          </a:blip>
          <a:stretch>
            <a:fillRect/>
          </a:stretch>
        </p:blipFill>
        <p:spPr>
          <a:xfrm>
            <a:off x="6087949" y="-66400"/>
            <a:ext cx="3059625" cy="1595551"/>
          </a:xfrm>
          <a:prstGeom prst="rect">
            <a:avLst/>
          </a:prstGeom>
          <a:noFill/>
          <a:ln>
            <a:noFill/>
          </a:ln>
        </p:spPr>
      </p:pic>
      <p:pic>
        <p:nvPicPr>
          <p:cNvPr id="134" name="Google Shape;134;p30"/>
          <p:cNvPicPr preferRelativeResize="0"/>
          <p:nvPr/>
        </p:nvPicPr>
        <p:blipFill>
          <a:blip r:embed="rId4">
            <a:alphaModFix/>
          </a:blip>
          <a:stretch>
            <a:fillRect/>
          </a:stretch>
        </p:blipFill>
        <p:spPr>
          <a:xfrm>
            <a:off x="7949000" y="1452380"/>
            <a:ext cx="1091100" cy="1818173"/>
          </a:xfrm>
          <a:prstGeom prst="rect">
            <a:avLst/>
          </a:prstGeom>
          <a:noFill/>
          <a:ln cap="flat" cmpd="sng" w="38100">
            <a:solidFill>
              <a:schemeClr val="dk2"/>
            </a:solidFill>
            <a:prstDash val="solid"/>
            <a:round/>
            <a:headEnd len="sm" w="sm" type="none"/>
            <a:tailEnd len="sm" w="sm" type="none"/>
          </a:ln>
        </p:spPr>
      </p:pic>
      <p:pic>
        <p:nvPicPr>
          <p:cNvPr id="135" name="Google Shape;135;p30"/>
          <p:cNvPicPr preferRelativeResize="0"/>
          <p:nvPr/>
        </p:nvPicPr>
        <p:blipFill>
          <a:blip r:embed="rId5">
            <a:alphaModFix/>
          </a:blip>
          <a:stretch>
            <a:fillRect/>
          </a:stretch>
        </p:blipFill>
        <p:spPr>
          <a:xfrm>
            <a:off x="3132025" y="2585462"/>
            <a:ext cx="2429076" cy="2429076"/>
          </a:xfrm>
          <a:prstGeom prst="rect">
            <a:avLst/>
          </a:prstGeom>
          <a:noFill/>
          <a:ln>
            <a:noFill/>
          </a:ln>
        </p:spPr>
      </p:pic>
      <p:pic>
        <p:nvPicPr>
          <p:cNvPr id="136" name="Google Shape;136;p30"/>
          <p:cNvPicPr preferRelativeResize="0"/>
          <p:nvPr/>
        </p:nvPicPr>
        <p:blipFill>
          <a:blip r:embed="rId6">
            <a:alphaModFix/>
          </a:blip>
          <a:stretch>
            <a:fillRect/>
          </a:stretch>
        </p:blipFill>
        <p:spPr>
          <a:xfrm>
            <a:off x="5561100" y="3270542"/>
            <a:ext cx="3584349" cy="1915400"/>
          </a:xfrm>
          <a:prstGeom prst="rect">
            <a:avLst/>
          </a:prstGeom>
          <a:noFill/>
          <a:ln>
            <a:noFill/>
          </a:ln>
        </p:spPr>
      </p:pic>
      <p:pic>
        <p:nvPicPr>
          <p:cNvPr id="137" name="Google Shape;137;p30"/>
          <p:cNvPicPr preferRelativeResize="0"/>
          <p:nvPr/>
        </p:nvPicPr>
        <p:blipFill rotWithShape="1">
          <a:blip r:embed="rId7">
            <a:alphaModFix/>
          </a:blip>
          <a:srcRect b="0" l="0" r="-44550" t="-44550"/>
          <a:stretch/>
        </p:blipFill>
        <p:spPr>
          <a:xfrm>
            <a:off x="6257000" y="1884188"/>
            <a:ext cx="1304910" cy="1818175"/>
          </a:xfrm>
          <a:prstGeom prst="rect">
            <a:avLst/>
          </a:prstGeom>
          <a:noFill/>
          <a:ln>
            <a:noFill/>
          </a:ln>
        </p:spPr>
      </p:pic>
      <p:pic>
        <p:nvPicPr>
          <p:cNvPr id="138" name="Google Shape;138;p30"/>
          <p:cNvPicPr preferRelativeResize="0"/>
          <p:nvPr/>
        </p:nvPicPr>
        <p:blipFill rotWithShape="1">
          <a:blip r:embed="rId8">
            <a:alphaModFix/>
          </a:blip>
          <a:srcRect b="19639" l="26126" r="27309" t="17696"/>
          <a:stretch/>
        </p:blipFill>
        <p:spPr>
          <a:xfrm>
            <a:off x="4376400" y="1017726"/>
            <a:ext cx="1184736" cy="1704925"/>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Novels &amp; Picture Books</a:t>
            </a:r>
            <a:endParaRPr/>
          </a:p>
        </p:txBody>
      </p:sp>
      <p:sp>
        <p:nvSpPr>
          <p:cNvPr id="144" name="Google Shape;144;p31"/>
          <p:cNvSpPr txBox="1"/>
          <p:nvPr>
            <p:ph idx="1" type="body"/>
          </p:nvPr>
        </p:nvSpPr>
        <p:spPr>
          <a:xfrm>
            <a:off x="311700" y="1152475"/>
            <a:ext cx="8394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This should be where you start your units!  Then as you look at the themes of the main texts you include it would be important to curate a set that supports the themes you are identifying as important.</a:t>
            </a:r>
            <a:endParaRPr sz="2000"/>
          </a:p>
          <a:p>
            <a:pPr indent="0" lvl="0" marL="0" rtl="0" algn="l">
              <a:spcBef>
                <a:spcPts val="1200"/>
              </a:spcBef>
              <a:spcAft>
                <a:spcPts val="0"/>
              </a:spcAft>
              <a:buNone/>
            </a:pPr>
            <a:r>
              <a:t/>
            </a:r>
            <a:endParaRPr sz="2000"/>
          </a:p>
          <a:p>
            <a:pPr indent="0" lvl="0" marL="0" rtl="0" algn="l">
              <a:spcBef>
                <a:spcPts val="1200"/>
              </a:spcBef>
              <a:spcAft>
                <a:spcPts val="1200"/>
              </a:spcAft>
              <a:buNone/>
            </a:pPr>
            <a:r>
              <a:rPr lang="en" sz="2000"/>
              <a:t>Be mindful of the number of themes that you have to work with each text there may be potential for more text sets as you move forward.</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Timelines</a:t>
            </a:r>
            <a:endParaRPr/>
          </a:p>
        </p:txBody>
      </p:sp>
      <p:sp>
        <p:nvSpPr>
          <p:cNvPr id="150" name="Google Shape;150;p32"/>
          <p:cNvSpPr txBox="1"/>
          <p:nvPr>
            <p:ph idx="1" type="body"/>
          </p:nvPr>
        </p:nvSpPr>
        <p:spPr>
          <a:xfrm>
            <a:off x="311700" y="1152475"/>
            <a:ext cx="3104400" cy="34164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u="sng">
                <a:solidFill>
                  <a:schemeClr val="hlink"/>
                </a:solidFill>
                <a:hlinkClick r:id="rId3"/>
              </a:rPr>
              <a:t>Teaching with Timelines</a:t>
            </a:r>
            <a:r>
              <a:rPr lang="en"/>
              <a:t> says, “Timelines help students understand the chronology of historic events, and help students situate newly encountered events and figures in relation to those they’ve already studied”.</a:t>
            </a:r>
            <a:endParaRPr/>
          </a:p>
          <a:p>
            <a:pPr indent="0" lvl="0" marL="0" rtl="0" algn="l">
              <a:spcBef>
                <a:spcPts val="1200"/>
              </a:spcBef>
              <a:spcAft>
                <a:spcPts val="0"/>
              </a:spcAft>
              <a:buNone/>
            </a:pPr>
            <a:r>
              <a:rPr lang="en"/>
              <a:t>The article suggests that it’s important that the student construct it themselves to put the information into perspective.</a:t>
            </a:r>
            <a:endParaRPr/>
          </a:p>
          <a:p>
            <a:pPr indent="0" lvl="0" marL="0" rtl="0" algn="l">
              <a:spcBef>
                <a:spcPts val="1200"/>
              </a:spcBef>
              <a:spcAft>
                <a:spcPts val="1200"/>
              </a:spcAft>
              <a:buNone/>
            </a:pPr>
            <a:r>
              <a:t/>
            </a:r>
            <a:endParaRPr/>
          </a:p>
        </p:txBody>
      </p:sp>
      <p:sp>
        <p:nvSpPr>
          <p:cNvPr id="151" name="Google Shape;151;p32"/>
          <p:cNvSpPr txBox="1"/>
          <p:nvPr/>
        </p:nvSpPr>
        <p:spPr>
          <a:xfrm>
            <a:off x="83100" y="4405625"/>
            <a:ext cx="4488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4"/>
              </a:rPr>
              <a:t>Digital Timelines Teaching Resources from Vanderbilt University</a:t>
            </a:r>
            <a:endParaRPr/>
          </a:p>
        </p:txBody>
      </p:sp>
      <p:pic>
        <p:nvPicPr>
          <p:cNvPr id="152" name="Google Shape;152;p32">
            <a:hlinkClick r:id="rId5"/>
          </p:cNvPr>
          <p:cNvPicPr preferRelativeResize="0"/>
          <p:nvPr/>
        </p:nvPicPr>
        <p:blipFill>
          <a:blip r:embed="rId6">
            <a:alphaModFix/>
          </a:blip>
          <a:stretch>
            <a:fillRect/>
          </a:stretch>
        </p:blipFill>
        <p:spPr>
          <a:xfrm>
            <a:off x="3535467" y="199225"/>
            <a:ext cx="5608534" cy="4206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Videos</a:t>
            </a:r>
            <a:endParaRPr/>
          </a:p>
        </p:txBody>
      </p:sp>
      <p:sp>
        <p:nvSpPr>
          <p:cNvPr id="158" name="Google Shape;158;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The purpose of adding video content is to enhance the understanding of the learning from the text, in a visual and auditory way.  </a:t>
            </a:r>
            <a:endParaRPr sz="2000"/>
          </a:p>
          <a:p>
            <a:pPr indent="0" lvl="0" marL="0" rtl="0" algn="l">
              <a:spcBef>
                <a:spcPts val="1200"/>
              </a:spcBef>
              <a:spcAft>
                <a:spcPts val="0"/>
              </a:spcAft>
              <a:buNone/>
            </a:pPr>
            <a:r>
              <a:rPr lang="en" sz="2000"/>
              <a:t>Videos should be used strategically if it’s a documentary.  Perhaps with something like Edpuzzle or Canvas studio where you can ask questions along the way.  </a:t>
            </a:r>
            <a:endParaRPr sz="2000"/>
          </a:p>
          <a:p>
            <a:pPr indent="0" lvl="0" marL="0" rtl="0" algn="l">
              <a:spcBef>
                <a:spcPts val="1200"/>
              </a:spcBef>
              <a:spcAft>
                <a:spcPts val="1200"/>
              </a:spcAft>
              <a:buNone/>
            </a:pPr>
            <a:r>
              <a:rPr lang="en" sz="2000"/>
              <a:t>Also another route is creating interactive notes that the students can watch a part, discuss and write you could use padlet, jamboard or even a Google Doc or Slides.</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