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p:regular r:id="rId32"/>
      <p:bold r:id="rId33"/>
      <p:italic r:id="rId34"/>
      <p:boldItalic r:id="rId35"/>
    </p:embeddedFont>
    <p:embeddedFont>
      <p:font typeface="Amatic SC"/>
      <p:regular r:id="rId36"/>
      <p:bold r:id="rId37"/>
    </p:embeddedFont>
    <p:embeddedFont>
      <p:font typeface="Playfair Display"/>
      <p:regular r:id="rId38"/>
      <p:bold r:id="rId39"/>
      <p:italic r:id="rId40"/>
      <p:boldItalic r:id="rId41"/>
    </p:embeddedFont>
    <p:embeddedFont>
      <p:font typeface="Source Code Pr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italic.fntdata"/><Relationship Id="rId20" Type="http://schemas.openxmlformats.org/officeDocument/2006/relationships/slide" Target="slides/slide15.xml"/><Relationship Id="rId42" Type="http://schemas.openxmlformats.org/officeDocument/2006/relationships/font" Target="fonts/SourceCodePro-regular.fntdata"/><Relationship Id="rId41" Type="http://schemas.openxmlformats.org/officeDocument/2006/relationships/font" Target="fonts/PlayfairDisplay-boldItalic.fntdata"/><Relationship Id="rId22" Type="http://schemas.openxmlformats.org/officeDocument/2006/relationships/slide" Target="slides/slide17.xml"/><Relationship Id="rId44" Type="http://schemas.openxmlformats.org/officeDocument/2006/relationships/font" Target="fonts/SourceCodePro-italic.fntdata"/><Relationship Id="rId21" Type="http://schemas.openxmlformats.org/officeDocument/2006/relationships/slide" Target="slides/slide16.xml"/><Relationship Id="rId43" Type="http://schemas.openxmlformats.org/officeDocument/2006/relationships/font" Target="fonts/SourceCodePr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SourceCodePr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AmaticSC-bold.fntdata"/><Relationship Id="rId14" Type="http://schemas.openxmlformats.org/officeDocument/2006/relationships/slide" Target="slides/slide9.xml"/><Relationship Id="rId36" Type="http://schemas.openxmlformats.org/officeDocument/2006/relationships/font" Target="fonts/AmaticSC-regular.fntdata"/><Relationship Id="rId17" Type="http://schemas.openxmlformats.org/officeDocument/2006/relationships/slide" Target="slides/slide12.xml"/><Relationship Id="rId39" Type="http://schemas.openxmlformats.org/officeDocument/2006/relationships/font" Target="fonts/PlayfairDisplay-bold.fntdata"/><Relationship Id="rId16" Type="http://schemas.openxmlformats.org/officeDocument/2006/relationships/slide" Target="slides/slide11.xml"/><Relationship Id="rId38" Type="http://schemas.openxmlformats.org/officeDocument/2006/relationships/font" Target="fonts/PlayfairDisplay-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3181eea331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3181eea331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3181eea331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3181eea331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a77aa6943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a77aa6943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a77aa6943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5a77aa6943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3181eea331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3181eea331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3181eea33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3181eea33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181eea33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3181eea33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a77aa694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5a77aa694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3181eea331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3181eea331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3181eea331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3181eea331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5a77aa6943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5a77aa6943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3181eea331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3181eea331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3181eea331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3181eea331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3198907f6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3198907f6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3198907f6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3198907f6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3181eea33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3181eea33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5a77aa6943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5a77aa6943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3181eea331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3181eea331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3181eea331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3181eea331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3181eea33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3181eea33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3181eea331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3181eea331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3181eea33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3181eea33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3181eea331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3181eea331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3181eea33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3181eea33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5a77aa694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5a77aa694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0"/>
              </a:spcBef>
              <a:spcAft>
                <a:spcPts val="0"/>
              </a:spcAft>
              <a:buClr>
                <a:schemeClr val="accent1"/>
              </a:buClr>
              <a:buSzPts val="1400"/>
              <a:buChar char="○"/>
              <a:defRPr>
                <a:solidFill>
                  <a:schemeClr val="accent1"/>
                </a:solidFill>
                <a:highlight>
                  <a:schemeClr val="lt1"/>
                </a:highlight>
              </a:defRPr>
            </a:lvl2pPr>
            <a:lvl3pPr indent="-317500" lvl="2" marL="1371600" rtl="0">
              <a:spcBef>
                <a:spcPts val="0"/>
              </a:spcBef>
              <a:spcAft>
                <a:spcPts val="0"/>
              </a:spcAft>
              <a:buClr>
                <a:schemeClr val="accent1"/>
              </a:buClr>
              <a:buSzPts val="1400"/>
              <a:buChar char="■"/>
              <a:defRPr>
                <a:solidFill>
                  <a:schemeClr val="accent1"/>
                </a:solidFill>
                <a:highlight>
                  <a:schemeClr val="lt1"/>
                </a:highlight>
              </a:defRPr>
            </a:lvl3pPr>
            <a:lvl4pPr indent="-317500" lvl="3" marL="1828800" rtl="0">
              <a:spcBef>
                <a:spcPts val="0"/>
              </a:spcBef>
              <a:spcAft>
                <a:spcPts val="0"/>
              </a:spcAft>
              <a:buClr>
                <a:schemeClr val="accent1"/>
              </a:buClr>
              <a:buSzPts val="1400"/>
              <a:buChar char="●"/>
              <a:defRPr>
                <a:solidFill>
                  <a:schemeClr val="accent1"/>
                </a:solidFill>
                <a:highlight>
                  <a:schemeClr val="lt1"/>
                </a:highlight>
              </a:defRPr>
            </a:lvl4pPr>
            <a:lvl5pPr indent="-317500" lvl="4" marL="2286000" rtl="0">
              <a:spcBef>
                <a:spcPts val="0"/>
              </a:spcBef>
              <a:spcAft>
                <a:spcPts val="0"/>
              </a:spcAft>
              <a:buClr>
                <a:schemeClr val="accent1"/>
              </a:buClr>
              <a:buSzPts val="1400"/>
              <a:buChar char="○"/>
              <a:defRPr>
                <a:solidFill>
                  <a:schemeClr val="accent1"/>
                </a:solidFill>
                <a:highlight>
                  <a:schemeClr val="lt1"/>
                </a:highlight>
              </a:defRPr>
            </a:lvl5pPr>
            <a:lvl6pPr indent="-317500" lvl="5" marL="2743200" rtl="0">
              <a:spcBef>
                <a:spcPts val="0"/>
              </a:spcBef>
              <a:spcAft>
                <a:spcPts val="0"/>
              </a:spcAft>
              <a:buClr>
                <a:schemeClr val="accent1"/>
              </a:buClr>
              <a:buSzPts val="1400"/>
              <a:buChar char="■"/>
              <a:defRPr>
                <a:solidFill>
                  <a:schemeClr val="accent1"/>
                </a:solidFill>
                <a:highlight>
                  <a:schemeClr val="lt1"/>
                </a:highlight>
              </a:defRPr>
            </a:lvl6pPr>
            <a:lvl7pPr indent="-317500" lvl="6" marL="3200400" rtl="0">
              <a:spcBef>
                <a:spcPts val="0"/>
              </a:spcBef>
              <a:spcAft>
                <a:spcPts val="0"/>
              </a:spcAft>
              <a:buClr>
                <a:schemeClr val="accent1"/>
              </a:buClr>
              <a:buSzPts val="1400"/>
              <a:buChar char="●"/>
              <a:defRPr>
                <a:solidFill>
                  <a:schemeClr val="accent1"/>
                </a:solidFill>
                <a:highlight>
                  <a:schemeClr val="lt1"/>
                </a:highlight>
              </a:defRPr>
            </a:lvl7pPr>
            <a:lvl8pPr indent="-317500" lvl="7" marL="3657600" rtl="0">
              <a:spcBef>
                <a:spcPts val="0"/>
              </a:spcBef>
              <a:spcAft>
                <a:spcPts val="0"/>
              </a:spcAft>
              <a:buClr>
                <a:schemeClr val="accent1"/>
              </a:buClr>
              <a:buSzPts val="1400"/>
              <a:buChar char="○"/>
              <a:defRPr>
                <a:solidFill>
                  <a:schemeClr val="accent1"/>
                </a:solidFill>
                <a:highlight>
                  <a:schemeClr val="lt1"/>
                </a:highlight>
              </a:defRPr>
            </a:lvl8pPr>
            <a:lvl9pPr indent="-317500" lvl="8" marL="4114800" rtl="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hyperlink" Target="http://www.youtube.com/watch?v=ceBtUYPfapg" TargetMode="External"/><Relationship Id="rId6"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mnopedia.org/event/civil-unrest-plymouth-avenue-minneapolis-1967" TargetMode="External"/><Relationship Id="rId4" Type="http://schemas.openxmlformats.org/officeDocument/2006/relationships/hyperlink" Target="http://www.youtube.com/watch?v=gX82VcjJvew" TargetMode="External"/><Relationship Id="rId5" Type="http://schemas.openxmlformats.org/officeDocument/2006/relationships/image" Target="../media/image33.jpg"/><Relationship Id="rId6" Type="http://schemas.openxmlformats.org/officeDocument/2006/relationships/hyperlink" Target="http://www.youtube.com/watch?v=6FOUqQt3Kg0" TargetMode="External"/><Relationship Id="rId7"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mnopedia.org/event/minneapolis-aquatennial" TargetMode="External"/><Relationship Id="rId4" Type="http://schemas.openxmlformats.org/officeDocument/2006/relationships/hyperlink" Target="https://www.mnopedia.org/event/civil-unrest-plymouth-avenue-minneapolis-1967" TargetMode="External"/><Relationship Id="rId5" Type="http://schemas.openxmlformats.org/officeDocument/2006/relationships/hyperlink" Target="http://www.youtube.com/watch?v=DT6iaAX1YxI" TargetMode="External"/><Relationship Id="rId6" Type="http://schemas.openxmlformats.org/officeDocument/2006/relationships/image" Target="../media/image27.jpg"/><Relationship Id="rId7" Type="http://schemas.openxmlformats.org/officeDocument/2006/relationships/hyperlink" Target="http://www.youtube.com/watch?v=WFPoW6wq48I" TargetMode="External"/><Relationship Id="rId8"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50.png"/><Relationship Id="rId5"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mnopedia.org/place/rondo-neighborhood-st-paul" TargetMode="External"/><Relationship Id="rId4" Type="http://schemas.openxmlformats.org/officeDocument/2006/relationships/hyperlink" Target="http://www.youtube.com/watch?v=rP8c-ggXqcw" TargetMode="External"/><Relationship Id="rId5" Type="http://schemas.openxmlformats.org/officeDocument/2006/relationships/image" Target="../media/image36.jpg"/><Relationship Id="rId6" Type="http://schemas.openxmlformats.org/officeDocument/2006/relationships/hyperlink" Target="http://www.youtube.com/watch?v=k4A5XuMz_Tw" TargetMode="External"/><Relationship Id="rId7" Type="http://schemas.openxmlformats.org/officeDocument/2006/relationships/image" Target="../media/image32.jpg"/><Relationship Id="rId8"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mnopedia.org/person/prince-1958-2016" TargetMode="External"/><Relationship Id="rId4" Type="http://schemas.openxmlformats.org/officeDocument/2006/relationships/hyperlink" Target="https://www.mnopedia.org/group/penumbra-theatre-company" TargetMode="External"/><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52.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hyperlink" Target="http://www.youtube.com/watch?v=cwYAeUpH1NM" TargetMode="External"/><Relationship Id="rId6" Type="http://schemas.openxmlformats.org/officeDocument/2006/relationships/image" Target="../media/image39.jpg"/><Relationship Id="rId7" Type="http://schemas.openxmlformats.org/officeDocument/2006/relationships/hyperlink" Target="http://www.youtube.com/watch?v=lxvUfgAKZi8" TargetMode="External"/><Relationship Id="rId8"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hyperlink" Target="http://www.youtube.com/watch?v=9Gc4QTqslN4" TargetMode="External"/><Relationship Id="rId5" Type="http://schemas.openxmlformats.org/officeDocument/2006/relationships/image" Target="../media/image6.jpg"/><Relationship Id="rId6" Type="http://schemas.openxmlformats.org/officeDocument/2006/relationships/image" Target="../media/image14.png"/><Relationship Id="rId7" Type="http://schemas.openxmlformats.org/officeDocument/2006/relationships/image" Target="../media/image3.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70.png"/><Relationship Id="rId5"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73.png"/><Relationship Id="rId5" Type="http://schemas.openxmlformats.org/officeDocument/2006/relationships/image" Target="../media/image49.png"/><Relationship Id="rId6" Type="http://schemas.openxmlformats.org/officeDocument/2006/relationships/hyperlink" Target="http://www.youtube.com/watch?v=cOhq902x3WI" TargetMode="External"/><Relationship Id="rId7" Type="http://schemas.openxmlformats.org/officeDocument/2006/relationships/image" Target="../media/image5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81.png"/><Relationship Id="rId5" Type="http://schemas.openxmlformats.org/officeDocument/2006/relationships/hyperlink" Target="http://www.youtube.com/watch?v=n6oSeODGmoQ" TargetMode="External"/><Relationship Id="rId6"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1.png"/><Relationship Id="rId4" Type="http://schemas.openxmlformats.org/officeDocument/2006/relationships/image" Target="../media/image67.png"/><Relationship Id="rId5" Type="http://schemas.openxmlformats.org/officeDocument/2006/relationships/image" Target="../media/image62.png"/><Relationship Id="rId6" Type="http://schemas.openxmlformats.org/officeDocument/2006/relationships/image" Target="../media/image66.png"/><Relationship Id="rId7" Type="http://schemas.openxmlformats.org/officeDocument/2006/relationships/hyperlink" Target="http://www.youtube.com/watch?v=lq8TNKZVEWs" TargetMode="External"/><Relationship Id="rId8" Type="http://schemas.openxmlformats.org/officeDocument/2006/relationships/image" Target="../media/image6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hyperlink" Target="http://www.youtube.com/watch?v=hKi_0HDA-kU" TargetMode="External"/><Relationship Id="rId5" Type="http://schemas.openxmlformats.org/officeDocument/2006/relationships/image" Target="../media/image58.jpg"/></Relationships>
</file>

<file path=ppt/slides/_rels/slide25.xml.rels><?xml version="1.0" encoding="UTF-8" standalone="yes"?><Relationships xmlns="http://schemas.openxmlformats.org/package/2006/relationships"><Relationship Id="rId11" Type="http://schemas.openxmlformats.org/officeDocument/2006/relationships/hyperlink" Target="http://www.youtube.com/watch?v=JuOXRQbOQcI" TargetMode="External"/><Relationship Id="rId10" Type="http://schemas.openxmlformats.org/officeDocument/2006/relationships/image" Target="../media/image64.jpg"/><Relationship Id="rId13" Type="http://schemas.openxmlformats.org/officeDocument/2006/relationships/hyperlink" Target="http://www.youtube.com/watch?v=EQe0EoVoGqU" TargetMode="External"/><Relationship Id="rId12" Type="http://schemas.openxmlformats.org/officeDocument/2006/relationships/image" Target="../media/image74.jp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youtube.com/watch?v=_RxTSoiqXg0" TargetMode="External"/><Relationship Id="rId4" Type="http://schemas.openxmlformats.org/officeDocument/2006/relationships/image" Target="../media/image59.jpg"/><Relationship Id="rId9" Type="http://schemas.openxmlformats.org/officeDocument/2006/relationships/hyperlink" Target="http://www.youtube.com/watch?v=RE08EFwKyLA" TargetMode="External"/><Relationship Id="rId14" Type="http://schemas.openxmlformats.org/officeDocument/2006/relationships/image" Target="../media/image76.jpg"/><Relationship Id="rId5" Type="http://schemas.openxmlformats.org/officeDocument/2006/relationships/hyperlink" Target="http://www.youtube.com/watch?v=Ct04kmLb92Q" TargetMode="External"/><Relationship Id="rId6" Type="http://schemas.openxmlformats.org/officeDocument/2006/relationships/image" Target="../media/image55.jpg"/><Relationship Id="rId7" Type="http://schemas.openxmlformats.org/officeDocument/2006/relationships/hyperlink" Target="http://www.youtube.com/watch?v=VAnIKpbpMgs" TargetMode="External"/><Relationship Id="rId8" Type="http://schemas.openxmlformats.org/officeDocument/2006/relationships/image" Target="../media/image61.jpg"/></Relationships>
</file>

<file path=ppt/slides/_rels/slide26.xml.rels><?xml version="1.0" encoding="UTF-8" standalone="yes"?><Relationships xmlns="http://schemas.openxmlformats.org/package/2006/relationships"><Relationship Id="rId11" Type="http://schemas.openxmlformats.org/officeDocument/2006/relationships/hyperlink" Target="http://www.youtube.com/watch?v=gya0PjW9ebo" TargetMode="External"/><Relationship Id="rId10" Type="http://schemas.openxmlformats.org/officeDocument/2006/relationships/image" Target="../media/image79.jpg"/><Relationship Id="rId13" Type="http://schemas.openxmlformats.org/officeDocument/2006/relationships/hyperlink" Target="http://www.youtube.com/watch?v=22snrf79Ct4" TargetMode="External"/><Relationship Id="rId12" Type="http://schemas.openxmlformats.org/officeDocument/2006/relationships/image" Target="../media/image75.jp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www.youtube.com/watch?v=_kNqVd9fWaY" TargetMode="External"/><Relationship Id="rId4" Type="http://schemas.openxmlformats.org/officeDocument/2006/relationships/image" Target="../media/image80.jpg"/><Relationship Id="rId9" Type="http://schemas.openxmlformats.org/officeDocument/2006/relationships/hyperlink" Target="http://www.youtube.com/watch?v=h96BZfnCkOA" TargetMode="External"/><Relationship Id="rId14" Type="http://schemas.openxmlformats.org/officeDocument/2006/relationships/image" Target="../media/image78.jpg"/><Relationship Id="rId5" Type="http://schemas.openxmlformats.org/officeDocument/2006/relationships/hyperlink" Target="http://www.youtube.com/watch?v=duSwXHQzqtU" TargetMode="External"/><Relationship Id="rId6" Type="http://schemas.openxmlformats.org/officeDocument/2006/relationships/image" Target="../media/image77.jpg"/><Relationship Id="rId7" Type="http://schemas.openxmlformats.org/officeDocument/2006/relationships/hyperlink" Target="http://www.youtube.com/watch?v=kqY-vRLCj-c" TargetMode="External"/><Relationship Id="rId8" Type="http://schemas.openxmlformats.org/officeDocument/2006/relationships/image" Target="../media/image7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hyperlink" Target="http://www.youtube.com/watch?v=inP76rkYUso" TargetMode="External"/><Relationship Id="rId5" Type="http://schemas.openxmlformats.org/officeDocument/2006/relationships/image" Target="../media/image7.jpg"/><Relationship Id="rId6" Type="http://schemas.openxmlformats.org/officeDocument/2006/relationships/hyperlink" Target="http://www.youtube.com/watch?v=EINx6ORsUQI" TargetMode="External"/><Relationship Id="rId7"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www.youtube.com/watch?v=nUJ37nrfNV4" TargetMode="External"/><Relationship Id="rId5"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s://www.mnopedia.org/person/boyd-frank-1881-1962" TargetMode="External"/><Relationship Id="rId5" Type="http://schemas.openxmlformats.org/officeDocument/2006/relationships/hyperlink" Target="https://www.mnopedia.org/person/johnson-nellie-stone-1905-2002" TargetMode="External"/><Relationship Id="rId6" Type="http://schemas.openxmlformats.org/officeDocument/2006/relationships/image" Target="../media/image24.png"/><Relationship Id="rId7" Type="http://schemas.openxmlformats.org/officeDocument/2006/relationships/image" Target="../media/image4.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hyperlink" Target="https://www.mnopedia.org/person/wigington-clarence-1883-1967" TargetMode="External"/><Relationship Id="rId5" Type="http://schemas.openxmlformats.org/officeDocument/2006/relationships/hyperlink" Target="https://www.mnopedia.org/thing/thermo-king-model-c" TargetMode="External"/><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hyperlink" Target="http://www.youtube.com/watch?v=CyVuYAHiZb8" TargetMode="External"/><Relationship Id="rId5" Type="http://schemas.openxmlformats.org/officeDocument/2006/relationships/image" Target="../media/image8.jpg"/><Relationship Id="rId6" Type="http://schemas.openxmlformats.org/officeDocument/2006/relationships/hyperlink" Target="http://www.youtube.com/watch?v=lm911g_DXLw" TargetMode="External"/><Relationship Id="rId7"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232675" y="2953925"/>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African American Voices</a:t>
            </a:r>
            <a:endParaRPr/>
          </a:p>
        </p:txBody>
      </p:sp>
      <p:sp>
        <p:nvSpPr>
          <p:cNvPr id="57" name="Google Shape;57;p13"/>
          <p:cNvSpPr txBox="1"/>
          <p:nvPr/>
        </p:nvSpPr>
        <p:spPr>
          <a:xfrm>
            <a:off x="0" y="237175"/>
            <a:ext cx="9144000" cy="290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accent4"/>
                </a:solidFill>
                <a:latin typeface="Playfair Display"/>
                <a:ea typeface="Playfair Display"/>
                <a:cs typeface="Playfair Display"/>
                <a:sym typeface="Playfair Display"/>
              </a:rPr>
              <a:t>What are the prominent events and characters in African American History in Minnesota from 1930-current day?</a:t>
            </a:r>
            <a:endParaRPr b="1" sz="2500">
              <a:solidFill>
                <a:schemeClr val="accent4"/>
              </a:solidFill>
              <a:latin typeface="Playfair Display"/>
              <a:ea typeface="Playfair Display"/>
              <a:cs typeface="Playfair Display"/>
              <a:sym typeface="Playfair Display"/>
            </a:endParaRPr>
          </a:p>
          <a:p>
            <a:pPr indent="0" lvl="0" marL="0" rtl="0" algn="l">
              <a:spcBef>
                <a:spcPts val="1600"/>
              </a:spcBef>
              <a:spcAft>
                <a:spcPts val="0"/>
              </a:spcAft>
              <a:buNone/>
            </a:pPr>
            <a:r>
              <a:rPr b="1" lang="en" sz="2500">
                <a:solidFill>
                  <a:schemeClr val="accent5"/>
                </a:solidFill>
                <a:latin typeface="Playfair Display"/>
                <a:ea typeface="Playfair Display"/>
                <a:cs typeface="Playfair Display"/>
                <a:sym typeface="Playfair Display"/>
              </a:rPr>
              <a:t>How do books historically represent the events happening in a community?</a:t>
            </a:r>
            <a:endParaRPr b="1" sz="2500">
              <a:solidFill>
                <a:schemeClr val="accent5"/>
              </a:solidFill>
              <a:latin typeface="Playfair Display"/>
              <a:ea typeface="Playfair Display"/>
              <a:cs typeface="Playfair Display"/>
              <a:sym typeface="Playfair Display"/>
            </a:endParaRPr>
          </a:p>
          <a:p>
            <a:pPr indent="0" lvl="0" marL="0" rtl="0" algn="l">
              <a:spcBef>
                <a:spcPts val="1600"/>
              </a:spcBef>
              <a:spcAft>
                <a:spcPts val="1600"/>
              </a:spcAft>
              <a:buNone/>
            </a:pPr>
            <a:r>
              <a:rPr b="1" lang="en" sz="2500">
                <a:solidFill>
                  <a:schemeClr val="accent3"/>
                </a:solidFill>
                <a:latin typeface="Playfair Display"/>
                <a:ea typeface="Playfair Display"/>
                <a:cs typeface="Playfair Display"/>
                <a:sym typeface="Playfair Display"/>
              </a:rPr>
              <a:t>How does culture and literature reflect a history of a community?</a:t>
            </a:r>
            <a:endParaRPr/>
          </a:p>
        </p:txBody>
      </p:sp>
      <p:sp>
        <p:nvSpPr>
          <p:cNvPr id="58" name="Google Shape;58;p13"/>
          <p:cNvSpPr txBox="1"/>
          <p:nvPr/>
        </p:nvSpPr>
        <p:spPr>
          <a:xfrm>
            <a:off x="6667500" y="2756275"/>
            <a:ext cx="2500200" cy="8772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latin typeface="Amatic SC"/>
                <a:ea typeface="Amatic SC"/>
                <a:cs typeface="Amatic SC"/>
                <a:sym typeface="Amatic SC"/>
              </a:rPr>
              <a:t>Kari Matthies</a:t>
            </a:r>
            <a:endParaRPr b="1" sz="4500">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ctrTitle"/>
          </p:nvPr>
        </p:nvSpPr>
        <p:spPr>
          <a:xfrm>
            <a:off x="3872400" y="-82400"/>
            <a:ext cx="5271600" cy="3494100"/>
          </a:xfrm>
          <a:prstGeom prst="rect">
            <a:avLst/>
          </a:prstGeom>
        </p:spPr>
        <p:txBody>
          <a:bodyPr anchorCtr="0" anchor="ctr" bIns="91425" lIns="91425" spcFirstLastPara="1" rIns="91425" wrap="square" tIns="91425">
            <a:spAutoFit/>
          </a:bodyPr>
          <a:lstStyle/>
          <a:p>
            <a:pPr indent="0" lvl="0" marL="0" rtl="0" algn="just">
              <a:spcBef>
                <a:spcPts val="0"/>
              </a:spcBef>
              <a:spcAft>
                <a:spcPts val="0"/>
              </a:spcAft>
              <a:buNone/>
            </a:pPr>
            <a:r>
              <a:rPr b="0" lang="en" sz="1383">
                <a:solidFill>
                  <a:srgbClr val="0F1111"/>
                </a:solidFill>
                <a:highlight>
                  <a:srgbClr val="FFFFFF"/>
                </a:highlight>
                <a:latin typeface="Arial"/>
                <a:ea typeface="Arial"/>
                <a:cs typeface="Arial"/>
                <a:sym typeface="Arial"/>
              </a:rPr>
              <a:t>Aretha Franklin was born to sing. The daughter of a pastor and a gospel singer, her musical talent was clear from her earliest days in her father’s Detroit church where her soaring voice spanned more than three octaves.</a:t>
            </a:r>
            <a:endParaRPr b="0" sz="1383">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t/>
            </a:r>
            <a:endParaRPr b="0" sz="1383">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rPr b="0" lang="en" sz="1383">
                <a:solidFill>
                  <a:srgbClr val="0F1111"/>
                </a:solidFill>
                <a:highlight>
                  <a:srgbClr val="FFFFFF"/>
                </a:highlight>
                <a:latin typeface="Arial"/>
                <a:ea typeface="Arial"/>
                <a:cs typeface="Arial"/>
                <a:sym typeface="Arial"/>
              </a:rPr>
              <a:t>Her string of hit songs earned her the title “the Queen of Soul,” multiple Grammy Awards, and a place in the Rock &amp; Roll Hall of Fame. But Aretha didn’t just raise her voice in song, she also spoke out against injustice and fought for civil rights.</a:t>
            </a:r>
            <a:endParaRPr b="0" sz="1383">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t/>
            </a:r>
            <a:endParaRPr b="0" sz="1050">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t/>
            </a:r>
            <a:endParaRPr>
              <a:latin typeface="Arial"/>
              <a:ea typeface="Arial"/>
              <a:cs typeface="Arial"/>
              <a:sym typeface="Arial"/>
            </a:endParaRPr>
          </a:p>
        </p:txBody>
      </p:sp>
      <p:pic>
        <p:nvPicPr>
          <p:cNvPr id="149" name="Google Shape;149;p22"/>
          <p:cNvPicPr preferRelativeResize="0"/>
          <p:nvPr/>
        </p:nvPicPr>
        <p:blipFill>
          <a:blip r:embed="rId3">
            <a:alphaModFix/>
          </a:blip>
          <a:stretch>
            <a:fillRect/>
          </a:stretch>
        </p:blipFill>
        <p:spPr>
          <a:xfrm>
            <a:off x="1894375" y="92350"/>
            <a:ext cx="1742461" cy="1756152"/>
          </a:xfrm>
          <a:prstGeom prst="rect">
            <a:avLst/>
          </a:prstGeom>
          <a:noFill/>
          <a:ln>
            <a:noFill/>
          </a:ln>
        </p:spPr>
      </p:pic>
      <p:sp>
        <p:nvSpPr>
          <p:cNvPr id="150" name="Google Shape;150;p22"/>
          <p:cNvSpPr txBox="1"/>
          <p:nvPr/>
        </p:nvSpPr>
        <p:spPr>
          <a:xfrm>
            <a:off x="116800" y="188325"/>
            <a:ext cx="1542000" cy="7080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latin typeface="Amatic SC"/>
                <a:ea typeface="Amatic SC"/>
                <a:cs typeface="Amatic SC"/>
                <a:sym typeface="Amatic SC"/>
              </a:rPr>
              <a:t>1960-1970</a:t>
            </a:r>
            <a:endParaRPr b="1" sz="3400">
              <a:latin typeface="Amatic SC"/>
              <a:ea typeface="Amatic SC"/>
              <a:cs typeface="Amatic SC"/>
              <a:sym typeface="Amatic SC"/>
            </a:endParaRPr>
          </a:p>
        </p:txBody>
      </p:sp>
      <p:pic>
        <p:nvPicPr>
          <p:cNvPr id="151" name="Google Shape;151;p22"/>
          <p:cNvPicPr preferRelativeResize="0"/>
          <p:nvPr/>
        </p:nvPicPr>
        <p:blipFill>
          <a:blip r:embed="rId4">
            <a:alphaModFix/>
          </a:blip>
          <a:stretch>
            <a:fillRect/>
          </a:stretch>
        </p:blipFill>
        <p:spPr>
          <a:xfrm>
            <a:off x="0" y="2201000"/>
            <a:ext cx="6257300" cy="2925200"/>
          </a:xfrm>
          <a:prstGeom prst="rect">
            <a:avLst/>
          </a:prstGeom>
          <a:noFill/>
          <a:ln>
            <a:noFill/>
          </a:ln>
        </p:spPr>
      </p:pic>
      <p:pic>
        <p:nvPicPr>
          <p:cNvPr descr="Discover the roots of your favourite genres and their black origins in this comprehensive musical timeline. Starting in the 10th Century and spanning right through to modern day, this comprehensive timeline of Black music history attempts to cover the way black culture and the black experience has influenced many genres we know and love today. &#10;&#10;READ MORE: https://bit.ly/3CEflgV&#10;-&#10;-&#10;-&#10;Follow our social channels to find out more: &#10;&#10;FACEBOOK: https://www.facebook.com/audionetwork&#10;INSTAGRAM: https://www.instagram.com/audionetwork&#10;TWITTER: https://www.twitter.com/audionetwork&#10;LINKEDIN: https://www.linkedin.com/company/audio-network&#10;SPOTIFY: https://open.spotify.com/user/audionetwork" id="152" name="Google Shape;152;p22" title="A History of Black Music">
            <a:hlinkClick r:id="rId5"/>
          </p:cNvPr>
          <p:cNvPicPr preferRelativeResize="0"/>
          <p:nvPr/>
        </p:nvPicPr>
        <p:blipFill>
          <a:blip r:embed="rId6">
            <a:alphaModFix/>
          </a:blip>
          <a:stretch>
            <a:fillRect/>
          </a:stretch>
        </p:blipFill>
        <p:spPr>
          <a:xfrm>
            <a:off x="6096000" y="3411700"/>
            <a:ext cx="3048000" cy="1714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b="0" lang="en" sz="1650">
                <a:solidFill>
                  <a:srgbClr val="3B3B3B"/>
                </a:solidFill>
                <a:highlight>
                  <a:schemeClr val="lt1"/>
                </a:highlight>
                <a:latin typeface="Arial"/>
                <a:ea typeface="Arial"/>
                <a:cs typeface="Arial"/>
                <a:sym typeface="Arial"/>
              </a:rPr>
              <a:t>In 1967, during the “long hot summer,” hundreds of race riots erupted across the country. </a:t>
            </a:r>
            <a:r>
              <a:rPr b="0" lang="en" sz="1650" u="sng">
                <a:solidFill>
                  <a:srgbClr val="1461C5"/>
                </a:solidFill>
                <a:highlight>
                  <a:schemeClr val="lt1"/>
                </a:highlight>
                <a:latin typeface="Arial"/>
                <a:ea typeface="Arial"/>
                <a:cs typeface="Arial"/>
                <a:sym typeface="Arial"/>
                <a:hlinkClick r:id="rId3">
                  <a:extLst>
                    <a:ext uri="{A12FA001-AC4F-418D-AE19-62706E023703}">
                      <ahyp:hlinkClr val="tx"/>
                    </a:ext>
                  </a:extLst>
                </a:hlinkClick>
              </a:rPr>
              <a:t>Racial tensions exploded along Plymouth Avenue</a:t>
            </a:r>
            <a:r>
              <a:rPr b="0" lang="en" sz="1650">
                <a:solidFill>
                  <a:srgbClr val="3B3B3B"/>
                </a:solidFill>
                <a:highlight>
                  <a:schemeClr val="lt1"/>
                </a:highlight>
                <a:latin typeface="Arial"/>
                <a:ea typeface="Arial"/>
                <a:cs typeface="Arial"/>
                <a:sym typeface="Arial"/>
              </a:rPr>
              <a:t> in North Minneapolis when Blacks demonstrated against discrimination and police brutality. The Minnesota National Guard was dispatched to Plymouth Avenue for over a week.</a:t>
            </a:r>
            <a:endParaRPr b="0" sz="1650">
              <a:solidFill>
                <a:srgbClr val="3B3B3B"/>
              </a:solidFill>
              <a:highlight>
                <a:schemeClr val="lt1"/>
              </a:highlight>
              <a:latin typeface="Arial"/>
              <a:ea typeface="Arial"/>
              <a:cs typeface="Arial"/>
              <a:sym typeface="Arial"/>
            </a:endParaRPr>
          </a:p>
          <a:p>
            <a:pPr indent="0" lvl="0" marL="0" rtl="0" algn="l">
              <a:lnSpc>
                <a:spcPct val="115000"/>
              </a:lnSpc>
              <a:spcBef>
                <a:spcPts val="1300"/>
              </a:spcBef>
              <a:spcAft>
                <a:spcPts val="1300"/>
              </a:spcAft>
              <a:buNone/>
            </a:pPr>
            <a:r>
              <a:rPr b="0" lang="en" sz="1650">
                <a:solidFill>
                  <a:srgbClr val="3B3B3B"/>
                </a:solidFill>
                <a:highlight>
                  <a:schemeClr val="lt1"/>
                </a:highlight>
                <a:latin typeface="Arial"/>
                <a:ea typeface="Arial"/>
                <a:cs typeface="Arial"/>
                <a:sym typeface="Arial"/>
              </a:rPr>
              <a:t>Employment discrimination was pervasive in Minnesota. While some Blacks worked in skilled trade jobs as stonecutters and bricklayers, many white employers refused to hire Blacks. This limited their opportunities to unskilled jobs as laborers, waiters, cooks, and porters in the late nineteenth and early twentieth centuries.    </a:t>
            </a:r>
            <a:endParaRPr sz="8600"/>
          </a:p>
        </p:txBody>
      </p:sp>
      <p:sp>
        <p:nvSpPr>
          <p:cNvPr id="158" name="Google Shape;158;p23"/>
          <p:cNvSpPr txBox="1"/>
          <p:nvPr/>
        </p:nvSpPr>
        <p:spPr>
          <a:xfrm>
            <a:off x="0" y="3136575"/>
            <a:ext cx="1400700" cy="6771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Amatic SC"/>
                <a:ea typeface="Amatic SC"/>
                <a:cs typeface="Amatic SC"/>
                <a:sym typeface="Amatic SC"/>
              </a:rPr>
              <a:t>1960-1970</a:t>
            </a:r>
            <a:endParaRPr sz="1100"/>
          </a:p>
        </p:txBody>
      </p:sp>
      <p:pic>
        <p:nvPicPr>
          <p:cNvPr descr="Johnny Ray &quot;The Little White Cloud That Cried&quot; on The Ed Sullivan Show, March 1, 1953. Subscribe now to never miss an update: https://ume.lnk.to/EdSullivanSubscribe &#10;&#10;Watch Motown performances from The Ed Sullivan Show https://youtube.com/watch?v=B9YrYoY0N4I&amp;list=PLQWND5qZhbj3tfQKiK-5FzjLSTUz5WRTf&#10;&#10;Watch classic Rock and Roll performances from The Ed Sullivan Show: https://youtube.com/watch?v=fL3HO0gf0Co&amp;list=PLQWND5qZhbj06AA1fnZQnHvOqP5ZctF8Y&#10;&#10;Watch Comedy clips from The Ed Sullivan Show: https://youtube.com/watch?v=EpPCFoXXhF0&amp;list=PLQWND5qZhbj369RgtweTchIVK1EORDKlz&#10;&#10;Sign up to receive the Ed Sullivan Show newsletter! https://umusic.digital/ed-sullivan-show-newsletter&#10;&#10;Follow The Ed Sullivan Show:&#10;Website http://edsullivan.com/&#10;Facebook https://facebook.com/EdSullivanShow&#10;Twitter https://twitter.com/EdSullivanShow&#10;Instagram https://instagram.com/theedsullivanshow/&#10;&#10;The Ed Sullivan Show was a television variety program that aired on CBS from 1948-1971. For 23 years it aired every Sunday night and played host to the world's greatest talents. The Ed Sullivan Show is well known for bringing rock n' roll music to the forefront of American culture through acts like Elvis Presley, The Beatles, and The Rolling Stones. The entertainers each week ranged from comedians like Joan Rivers and Rodney Dangerfield, to Broadway stars Julie Andrews and Richard Burton, to pop singers such as Bobby Darin and Petula Clark. It also frequently featured stars of Motown such as The Supremes, The Temptations, Stevie Wonder and The Jackson 5. The Ed Sullivan Show was one of the only places on American television where such a wide variety of popular culture was showcased and its legacy lives on to this day.&#10;&#10;© SOFA Entertainment. All Rights Reserved.&#10;&#10;#JohnnyRay #EdSullivan #EdSullivanShow" id="159" name="Google Shape;159;p23" title="Johnny Ray &quot;The Little White Cloud That Cried&quot; on The Ed Sullivan Show">
            <a:hlinkClick r:id="rId4"/>
          </p:cNvPr>
          <p:cNvPicPr preferRelativeResize="0"/>
          <p:nvPr/>
        </p:nvPicPr>
        <p:blipFill>
          <a:blip r:embed="rId5">
            <a:alphaModFix/>
          </a:blip>
          <a:stretch>
            <a:fillRect/>
          </a:stretch>
        </p:blipFill>
        <p:spPr>
          <a:xfrm>
            <a:off x="1524000" y="3429000"/>
            <a:ext cx="3048000" cy="1714500"/>
          </a:xfrm>
          <a:prstGeom prst="rect">
            <a:avLst/>
          </a:prstGeom>
          <a:noFill/>
          <a:ln>
            <a:noFill/>
          </a:ln>
        </p:spPr>
      </p:pic>
      <p:pic>
        <p:nvPicPr>
          <p:cNvPr descr="Aretha Franklin - Respect &#10;Song written by Otis Redding &#10;Album: I Never Loved A Man The Way I Love You [1967] &#10;_________________________ &#10; &#10;RESPECT &#10; &#10;(oo) What you want &#10;(oo) Baby, I got &#10;(oo) What you need &#10;(oo) Do you know I got it? &#10;(oo) All I'm askin' &#10;(oo) Is for a little respect when you come home (just a little bit) &#10;Hey baby (just a little bit) when you get home &#10;(just a little bit) mister (just a little bit) &#10; &#10;I ain't gonna do you wrong while you're gone &#10;Ain't gonna do you wrong (oo) 'cause I don't wanna (oo) &#10;All I'm askin' (oo) &#10;Is for a little respect when you come home (just a little bit) &#10;Baby (just a little bit) when you get home (just a little bit) &#10;Yeah (just a little bit) &#10; &#10;I'm about to give you all of my money &#10;And all I'm askin' in return, honey &#10;Is to give me my propers &#10;When you get home (just a, just a, just a, just a) &#10;Yeah baby (just a, just a, just a, just a) &#10;When you get home (just a little bit) &#10;Yeah (just a little bit) &#10; &#10;------ instrumental break ------ &#10; &#10;Ooo, your kisses (oo) &#10;Sweeter than honey (oo) &#10;And guess what? (oo) &#10;So is my money (oo) &#10;All I want you to do (oo) for me &#10;Is give it to me when you get home (re, re, re ,re) &#10;Yeah baby (re, re, re ,re) &#10;Whip it to me (respect, just a little bit) &#10;When you get home, now (just a little bit) &#10; &#10;R-E-S-P-E-C-T &#10;Find out what it means to me &#10;R-E-S-P-E-C-T &#10;Take care, TCB &#10; &#10;Oh (sock it to me, sock it to me, &#10;sock it to me, sock it to me) &#10;A little respect (sock it to me, sock it to me, &#10;sock it to me, sock it to me) &#10;Whoa, babe (just a little bit) &#10;A little respect (just a little bit) &#10;I get tired (just a little bit) &#10;Keep on tryin' (just a little bit) &#10;You're runnin' out of foolin' (just a little bit) &#10;And I ain't lyin' (just a little bit) &#10;(re, re, re, re) 'spect &#10;When you come home (re, re, re ,re) &#10;Or you might walk in (respect, just a little bit) &#10;And find out I'm gone (just a little bit) &#10;I got to have (just a little bit) &#10;A little respect (just a little bit)" id="160" name="Google Shape;160;p23" title="Aretha Franklin - Respect [1967] (Aretha's Original Version)">
            <a:hlinkClick r:id="rId6"/>
          </p:cNvPr>
          <p:cNvPicPr preferRelativeResize="0"/>
          <p:nvPr/>
        </p:nvPicPr>
        <p:blipFill>
          <a:blip r:embed="rId7">
            <a:alphaModFix/>
          </a:blip>
          <a:stretch>
            <a:fillRect/>
          </a:stretch>
        </p:blipFill>
        <p:spPr>
          <a:xfrm>
            <a:off x="5488600" y="34290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4"/>
          <p:cNvSpPr txBox="1"/>
          <p:nvPr>
            <p:ph type="ctrTitle"/>
          </p:nvPr>
        </p:nvSpPr>
        <p:spPr>
          <a:xfrm>
            <a:off x="171275" y="-342575"/>
            <a:ext cx="8661000" cy="5085600"/>
          </a:xfrm>
          <a:prstGeom prst="rect">
            <a:avLst/>
          </a:prstGeom>
        </p:spPr>
        <p:txBody>
          <a:bodyPr anchorCtr="0" anchor="ctr" bIns="91425" lIns="91425" spcFirstLastPara="1" rIns="91425" wrap="square" tIns="91425">
            <a:normAutofit/>
          </a:bodyPr>
          <a:lstStyle/>
          <a:p>
            <a:pPr indent="0" lvl="0" marL="0" rtl="0" algn="just">
              <a:spcBef>
                <a:spcPts val="0"/>
              </a:spcBef>
              <a:spcAft>
                <a:spcPts val="0"/>
              </a:spcAft>
              <a:buNone/>
            </a:pPr>
            <a:r>
              <a:rPr b="0" lang="en" sz="1783">
                <a:solidFill>
                  <a:srgbClr val="3B3B3B"/>
                </a:solidFill>
                <a:highlight>
                  <a:srgbClr val="FFFFFF"/>
                </a:highlight>
                <a:latin typeface="Arial"/>
                <a:ea typeface="Arial"/>
                <a:cs typeface="Arial"/>
                <a:sym typeface="Arial"/>
              </a:rPr>
              <a:t>The Sabathanites Drum Corps was founded in 1964 as a youth organization affiliated with Sabathani Baptist Church, located at 3805 Third Avenue, in Minneapolis. Its pastor at that time, Rev. Stanley R. King, advocated for the church’s involvement in the community all week long—not just on Sundays. Thus, the Sabathanites Drum Corps was formed to give the youth in the neighborhood something to do and keep them out of trouble.The Sabathanites were popular, and whenever they performed, they generated large crowds. On July 19, 1967, they performed in the </a:t>
            </a:r>
            <a:r>
              <a:rPr b="0" lang="en" sz="1783" u="sng">
                <a:solidFill>
                  <a:srgbClr val="1461C5"/>
                </a:solidFill>
                <a:highlight>
                  <a:srgbClr val="FFFFFF"/>
                </a:highlight>
                <a:latin typeface="Arial"/>
                <a:ea typeface="Arial"/>
                <a:cs typeface="Arial"/>
                <a:sym typeface="Arial"/>
                <a:hlinkClick r:id="rId3">
                  <a:extLst>
                    <a:ext uri="{A12FA001-AC4F-418D-AE19-62706E023703}">
                      <ahyp:hlinkClr val="tx"/>
                    </a:ext>
                  </a:extLst>
                </a:hlinkClick>
              </a:rPr>
              <a:t>Aquatennial</a:t>
            </a:r>
            <a:r>
              <a:rPr b="0" lang="en" sz="1783">
                <a:solidFill>
                  <a:srgbClr val="3B3B3B"/>
                </a:solidFill>
                <a:highlight>
                  <a:srgbClr val="FFFFFF"/>
                </a:highlight>
                <a:latin typeface="Arial"/>
                <a:ea typeface="Arial"/>
                <a:cs typeface="Arial"/>
                <a:sym typeface="Arial"/>
              </a:rPr>
              <a:t> Torchlight Parade in downtown Minneapolis. Hundreds of people marched and danced along with the group. The police—on high alert because of rumors of possible “riots”—overreacted and beat many people in the crowd, including some drummers. Later, </a:t>
            </a:r>
            <a:r>
              <a:rPr b="0" lang="en" sz="1783" u="sng">
                <a:solidFill>
                  <a:srgbClr val="1461C5"/>
                </a:solidFill>
                <a:highlight>
                  <a:srgbClr val="FFFFFF"/>
                </a:highlight>
                <a:latin typeface="Arial"/>
                <a:ea typeface="Arial"/>
                <a:cs typeface="Arial"/>
                <a:sym typeface="Arial"/>
                <a:hlinkClick r:id="rId4">
                  <a:extLst>
                    <a:ext uri="{A12FA001-AC4F-418D-AE19-62706E023703}">
                      <ahyp:hlinkClr val="tx"/>
                    </a:ext>
                  </a:extLst>
                </a:hlinkClick>
              </a:rPr>
              <a:t>violence broke out in North Minneapolis along Plymouth Avenue</a:t>
            </a:r>
            <a:r>
              <a:rPr b="0" lang="en" sz="1783">
                <a:solidFill>
                  <a:srgbClr val="3B3B3B"/>
                </a:solidFill>
                <a:highlight>
                  <a:srgbClr val="FFFFFF"/>
                </a:highlight>
                <a:latin typeface="Arial"/>
                <a:ea typeface="Arial"/>
                <a:cs typeface="Arial"/>
                <a:sym typeface="Arial"/>
              </a:rPr>
              <a:t>, where demonstrators set fires, threw rocks, and damaged properties.</a:t>
            </a:r>
            <a:endParaRPr b="0" sz="1783">
              <a:solidFill>
                <a:srgbClr val="3B3B3B"/>
              </a:solidFill>
              <a:highlight>
                <a:srgbClr val="FFFFFF"/>
              </a:highlight>
              <a:latin typeface="Arial"/>
              <a:ea typeface="Arial"/>
              <a:cs typeface="Arial"/>
              <a:sym typeface="Arial"/>
            </a:endParaRPr>
          </a:p>
          <a:p>
            <a:pPr indent="0" lvl="0" marL="0" rtl="0" algn="just">
              <a:spcBef>
                <a:spcPts val="0"/>
              </a:spcBef>
              <a:spcAft>
                <a:spcPts val="0"/>
              </a:spcAft>
              <a:buNone/>
            </a:pPr>
            <a:r>
              <a:t/>
            </a:r>
            <a:endParaRPr b="0" sz="1383">
              <a:solidFill>
                <a:srgbClr val="3B3B3B"/>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b="0" sz="1383">
              <a:solidFill>
                <a:srgbClr val="3B3B3B"/>
              </a:solidFill>
              <a:highlight>
                <a:srgbClr val="FFFFFF"/>
              </a:highlight>
              <a:latin typeface="Arial"/>
              <a:ea typeface="Arial"/>
              <a:cs typeface="Arial"/>
              <a:sym typeface="Arial"/>
            </a:endParaRPr>
          </a:p>
          <a:p>
            <a:pPr indent="0" lvl="0" marL="0" rtl="0" algn="ctr">
              <a:spcBef>
                <a:spcPts val="1300"/>
              </a:spcBef>
              <a:spcAft>
                <a:spcPts val="0"/>
              </a:spcAft>
              <a:buNone/>
            </a:pPr>
            <a:r>
              <a:t/>
            </a:r>
            <a:endParaRPr b="0" sz="1050">
              <a:solidFill>
                <a:srgbClr val="3B3B3B"/>
              </a:solidFill>
              <a:highlight>
                <a:srgbClr val="FFFFFF"/>
              </a:highlight>
              <a:latin typeface="Arial"/>
              <a:ea typeface="Arial"/>
              <a:cs typeface="Arial"/>
              <a:sym typeface="Arial"/>
            </a:endParaRPr>
          </a:p>
        </p:txBody>
      </p:sp>
      <p:pic>
        <p:nvPicPr>
          <p:cNvPr descr="Watch more videos at http://www.SPNN.org&#10;&#10;The Sabathanites Drum Corps, from Minneapolis, performing at the 2001 Rondo Drill Team Competition.&#10;&#10;http://www.facebook.com/myspnn Follow us on Twitter: http://www.twitter.com/spnn" id="166" name="Google Shape;166;p24" title="Sabathanites Drum Corps, at 2001 Rondo Drill Team Competition">
            <a:hlinkClick r:id="rId5"/>
          </p:cNvPr>
          <p:cNvPicPr preferRelativeResize="0"/>
          <p:nvPr/>
        </p:nvPicPr>
        <p:blipFill>
          <a:blip r:embed="rId6">
            <a:alphaModFix/>
          </a:blip>
          <a:stretch>
            <a:fillRect/>
          </a:stretch>
        </p:blipFill>
        <p:spPr>
          <a:xfrm>
            <a:off x="1717250" y="3429000"/>
            <a:ext cx="3048000" cy="1714500"/>
          </a:xfrm>
          <a:prstGeom prst="rect">
            <a:avLst/>
          </a:prstGeom>
          <a:noFill/>
          <a:ln>
            <a:noFill/>
          </a:ln>
        </p:spPr>
      </p:pic>
      <p:pic>
        <p:nvPicPr>
          <p:cNvPr descr="The Sabathanites Drum Corps preforms at the Minnesota African American Museum Grand Opening in Minneapolis on June 1, 2012. Minnesota now joins the 44 other states that have a museum dedicated to African American history. The Sabathanites Drum Corps were established in 1964 at Sabathani Baptist Church, now Sabathani Community Center in South Minneapolis." id="167" name="Google Shape;167;p24" title="Minnesota African American Museum Grand Opening">
            <a:hlinkClick r:id="rId7"/>
          </p:cNvPr>
          <p:cNvPicPr preferRelativeResize="0"/>
          <p:nvPr/>
        </p:nvPicPr>
        <p:blipFill>
          <a:blip r:embed="rId8">
            <a:alphaModFix/>
          </a:blip>
          <a:stretch>
            <a:fillRect/>
          </a:stretch>
        </p:blipFill>
        <p:spPr>
          <a:xfrm>
            <a:off x="5696350" y="3429000"/>
            <a:ext cx="3048000" cy="1714500"/>
          </a:xfrm>
          <a:prstGeom prst="rect">
            <a:avLst/>
          </a:prstGeom>
          <a:noFill/>
          <a:ln>
            <a:noFill/>
          </a:ln>
        </p:spPr>
      </p:pic>
      <p:sp>
        <p:nvSpPr>
          <p:cNvPr id="168" name="Google Shape;168;p24"/>
          <p:cNvSpPr txBox="1"/>
          <p:nvPr/>
        </p:nvSpPr>
        <p:spPr>
          <a:xfrm>
            <a:off x="95250" y="3798100"/>
            <a:ext cx="976200" cy="10158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latin typeface="Amatic SC"/>
                <a:ea typeface="Amatic SC"/>
                <a:cs typeface="Amatic SC"/>
                <a:sym typeface="Amatic SC"/>
              </a:rPr>
              <a:t>1960 to present</a:t>
            </a:r>
            <a:endParaRPr b="1" sz="27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type="ctrTitle"/>
          </p:nvPr>
        </p:nvSpPr>
        <p:spPr>
          <a:xfrm>
            <a:off x="311550" y="-703850"/>
            <a:ext cx="6125100" cy="5143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300"/>
              </a:spcAft>
              <a:buNone/>
            </a:pPr>
            <a:r>
              <a:rPr b="0" lang="en" sz="1400">
                <a:solidFill>
                  <a:srgbClr val="3B3B3B"/>
                </a:solidFill>
                <a:highlight>
                  <a:srgbClr val="FFFFFF"/>
                </a:highlight>
                <a:latin typeface="Arial"/>
                <a:ea typeface="Arial"/>
                <a:cs typeface="Arial"/>
                <a:sym typeface="Arial"/>
              </a:rPr>
              <a:t>The Sabathanites denounced the police action and refused to perform in the Aquatennial parade—a protest that lasted forty-three years. On July 21, 2010, Minneapolis Mayor R. T. Rybak welcomed the group back to the Aquatennial parade and issued a proclamation declaring the day to be “Sabathanite Drum Corps Day in the City of Minneapolis.”  Mayor Rybak encouraged Minneapolis residents to reflect on the Sabathanites’ history, perseverance, and strength, and called on all parade-goers to “get their groove on” to their music. The Sabathanites said they felt vindicated because they had not caused a riot in 1967 and were not doing anything wrong—just performing. The Sabathanites marched in the Aquatennial parade that night in honor of a long-time member who had recently passed away, and to inspire young people in the community.</a:t>
            </a:r>
            <a:endParaRPr sz="1400"/>
          </a:p>
        </p:txBody>
      </p:sp>
      <p:sp>
        <p:nvSpPr>
          <p:cNvPr id="174" name="Google Shape;174;p25"/>
          <p:cNvSpPr txBox="1"/>
          <p:nvPr>
            <p:ph idx="1" type="subTitle"/>
          </p:nvPr>
        </p:nvSpPr>
        <p:spPr>
          <a:xfrm>
            <a:off x="49600" y="3969550"/>
            <a:ext cx="5082000" cy="1061400"/>
          </a:xfrm>
          <a:prstGeom prst="rect">
            <a:avLst/>
          </a:prstGeom>
          <a:solidFill>
            <a:schemeClr val="accent4"/>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a:t>https://www.facebook.com/groups/aaidctn/</a:t>
            </a:r>
            <a:endParaRPr/>
          </a:p>
        </p:txBody>
      </p:sp>
      <p:pic>
        <p:nvPicPr>
          <p:cNvPr id="175" name="Google Shape;175;p25"/>
          <p:cNvPicPr preferRelativeResize="0"/>
          <p:nvPr/>
        </p:nvPicPr>
        <p:blipFill>
          <a:blip r:embed="rId3">
            <a:alphaModFix/>
          </a:blip>
          <a:stretch>
            <a:fillRect/>
          </a:stretch>
        </p:blipFill>
        <p:spPr>
          <a:xfrm>
            <a:off x="6436640" y="0"/>
            <a:ext cx="2707370" cy="5143501"/>
          </a:xfrm>
          <a:prstGeom prst="rect">
            <a:avLst/>
          </a:prstGeom>
          <a:noFill/>
          <a:ln>
            <a:noFill/>
          </a:ln>
        </p:spPr>
      </p:pic>
      <p:sp>
        <p:nvSpPr>
          <p:cNvPr id="176" name="Google Shape;176;p25"/>
          <p:cNvSpPr txBox="1"/>
          <p:nvPr/>
        </p:nvSpPr>
        <p:spPr>
          <a:xfrm>
            <a:off x="5393525" y="3992350"/>
            <a:ext cx="976200" cy="10158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latin typeface="Amatic SC"/>
                <a:ea typeface="Amatic SC"/>
                <a:cs typeface="Amatic SC"/>
                <a:sym typeface="Amatic SC"/>
              </a:rPr>
              <a:t>1960 to present</a:t>
            </a:r>
            <a:endParaRPr b="1" sz="2700">
              <a:latin typeface="Amatic SC"/>
              <a:ea typeface="Amatic SC"/>
              <a:cs typeface="Amatic SC"/>
              <a:sym typeface="Amatic S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ctrTitle"/>
          </p:nvPr>
        </p:nvSpPr>
        <p:spPr>
          <a:xfrm>
            <a:off x="1721750" y="76200"/>
            <a:ext cx="6790200" cy="1830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1050">
                <a:solidFill>
                  <a:srgbClr val="0F1111"/>
                </a:solidFill>
                <a:highlight>
                  <a:srgbClr val="FFFFFF"/>
                </a:highlight>
                <a:latin typeface="Arial"/>
                <a:ea typeface="Arial"/>
                <a:cs typeface="Arial"/>
                <a:sym typeface="Arial"/>
              </a:rPr>
              <a:t>Featuring luminous art by Coretta Scott King Award–winning illustrator Kadir Nelson, this reflective picture book by poet Ntozake Shange looks back at the great Black thinkers and innovators who visited her father’s house.</a:t>
            </a:r>
            <a:endParaRPr sz="1050">
              <a:solidFill>
                <a:srgbClr val="0F1111"/>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050">
              <a:solidFill>
                <a:srgbClr val="0F1111"/>
              </a:solidFill>
              <a:highlight>
                <a:srgbClr val="FFFFFF"/>
              </a:highlight>
              <a:latin typeface="Arial"/>
              <a:ea typeface="Arial"/>
              <a:cs typeface="Arial"/>
              <a:sym typeface="Arial"/>
            </a:endParaRPr>
          </a:p>
          <a:p>
            <a:pPr indent="0" lvl="0" marL="0" rtl="0" algn="ctr">
              <a:spcBef>
                <a:spcPts val="0"/>
              </a:spcBef>
              <a:spcAft>
                <a:spcPts val="0"/>
              </a:spcAft>
              <a:buNone/>
            </a:pPr>
            <a:r>
              <a:rPr b="0" lang="en" sz="1050">
                <a:solidFill>
                  <a:srgbClr val="0F1111"/>
                </a:solidFill>
                <a:highlight>
                  <a:srgbClr val="FFFFFF"/>
                </a:highlight>
                <a:latin typeface="Arial"/>
                <a:ea typeface="Arial"/>
                <a:cs typeface="Arial"/>
                <a:sym typeface="Arial"/>
              </a:rPr>
              <a:t>A close-knit group of Black innovators formed their own community in the early to mid-twentieth century. These men of vision lived at a time when the color of their skin dictated where they could live, what schools they could attend, and even where they could sit on a bus or in a movie theater.</a:t>
            </a:r>
            <a:endParaRPr b="0" sz="1050">
              <a:solidFill>
                <a:srgbClr val="0F1111"/>
              </a:solidFill>
              <a:highlight>
                <a:srgbClr val="FFFFFF"/>
              </a:highlight>
              <a:latin typeface="Arial"/>
              <a:ea typeface="Arial"/>
              <a:cs typeface="Arial"/>
              <a:sym typeface="Arial"/>
            </a:endParaRPr>
          </a:p>
          <a:p>
            <a:pPr indent="0" lvl="0" marL="0" rtl="0" algn="ctr">
              <a:spcBef>
                <a:spcPts val="0"/>
              </a:spcBef>
              <a:spcAft>
                <a:spcPts val="0"/>
              </a:spcAft>
              <a:buNone/>
            </a:pPr>
            <a:r>
              <a:t/>
            </a:r>
            <a:endParaRPr b="0" sz="1050">
              <a:solidFill>
                <a:srgbClr val="0F1111"/>
              </a:solidFill>
              <a:highlight>
                <a:srgbClr val="FFFFFF"/>
              </a:highlight>
              <a:latin typeface="Arial"/>
              <a:ea typeface="Arial"/>
              <a:cs typeface="Arial"/>
              <a:sym typeface="Arial"/>
            </a:endParaRPr>
          </a:p>
          <a:p>
            <a:pPr indent="0" lvl="0" marL="0" rtl="0" algn="ctr">
              <a:spcBef>
                <a:spcPts val="0"/>
              </a:spcBef>
              <a:spcAft>
                <a:spcPts val="0"/>
              </a:spcAft>
              <a:buNone/>
            </a:pPr>
            <a:r>
              <a:rPr b="0" lang="en" sz="1050">
                <a:solidFill>
                  <a:srgbClr val="0F1111"/>
                </a:solidFill>
                <a:highlight>
                  <a:srgbClr val="FFFFFF"/>
                </a:highlight>
                <a:latin typeface="Arial"/>
                <a:ea typeface="Arial"/>
                <a:cs typeface="Arial"/>
                <a:sym typeface="Arial"/>
              </a:rPr>
              <a:t>Yet in the face of this tremendous adversity, these dedicated souls and others like them not only demonstrated the importance of Black culture in America, but also helped issue in a movement that changed the world. Their lives and their works inspire us to this day and serve as a guide to how we approach the challenges of tomorrow.</a:t>
            </a:r>
            <a:endParaRPr>
              <a:latin typeface="Arial"/>
              <a:ea typeface="Arial"/>
              <a:cs typeface="Arial"/>
              <a:sym typeface="Arial"/>
            </a:endParaRPr>
          </a:p>
        </p:txBody>
      </p:sp>
      <p:sp>
        <p:nvSpPr>
          <p:cNvPr id="182" name="Google Shape;182;p26"/>
          <p:cNvSpPr txBox="1"/>
          <p:nvPr/>
        </p:nvSpPr>
        <p:spPr>
          <a:xfrm>
            <a:off x="0" y="2987800"/>
            <a:ext cx="16074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1970-1980</a:t>
            </a:r>
            <a:endParaRPr/>
          </a:p>
        </p:txBody>
      </p:sp>
      <p:pic>
        <p:nvPicPr>
          <p:cNvPr id="183" name="Google Shape;183;p26"/>
          <p:cNvPicPr preferRelativeResize="0"/>
          <p:nvPr/>
        </p:nvPicPr>
        <p:blipFill>
          <a:blip r:embed="rId3">
            <a:alphaModFix/>
          </a:blip>
          <a:stretch>
            <a:fillRect/>
          </a:stretch>
        </p:blipFill>
        <p:spPr>
          <a:xfrm>
            <a:off x="137277" y="108975"/>
            <a:ext cx="1332851" cy="1765350"/>
          </a:xfrm>
          <a:prstGeom prst="rect">
            <a:avLst/>
          </a:prstGeom>
          <a:noFill/>
          <a:ln>
            <a:noFill/>
          </a:ln>
        </p:spPr>
      </p:pic>
      <p:pic>
        <p:nvPicPr>
          <p:cNvPr id="184" name="Google Shape;184;p26"/>
          <p:cNvPicPr preferRelativeResize="0"/>
          <p:nvPr/>
        </p:nvPicPr>
        <p:blipFill>
          <a:blip r:embed="rId4">
            <a:alphaModFix/>
          </a:blip>
          <a:stretch>
            <a:fillRect/>
          </a:stretch>
        </p:blipFill>
        <p:spPr>
          <a:xfrm>
            <a:off x="7747950" y="1734925"/>
            <a:ext cx="1273251" cy="1561573"/>
          </a:xfrm>
          <a:prstGeom prst="rect">
            <a:avLst/>
          </a:prstGeom>
          <a:noFill/>
          <a:ln>
            <a:noFill/>
          </a:ln>
        </p:spPr>
      </p:pic>
      <p:sp>
        <p:nvSpPr>
          <p:cNvPr id="185" name="Google Shape;185;p26"/>
          <p:cNvSpPr txBox="1"/>
          <p:nvPr/>
        </p:nvSpPr>
        <p:spPr>
          <a:xfrm>
            <a:off x="0" y="1671700"/>
            <a:ext cx="7573500" cy="13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50">
              <a:solidFill>
                <a:srgbClr val="0F1111"/>
              </a:solidFill>
              <a:highlight>
                <a:srgbClr val="FFFFFF"/>
              </a:highlight>
            </a:endParaRPr>
          </a:p>
          <a:p>
            <a:pPr indent="0" lvl="0" marL="0" rtl="0" algn="l">
              <a:spcBef>
                <a:spcPts val="0"/>
              </a:spcBef>
              <a:spcAft>
                <a:spcPts val="0"/>
              </a:spcAft>
              <a:buNone/>
            </a:pPr>
            <a:r>
              <a:rPr i="1" lang="en" sz="1050">
                <a:solidFill>
                  <a:srgbClr val="0F1111"/>
                </a:solidFill>
                <a:highlight>
                  <a:srgbClr val="FFFFFF"/>
                </a:highlight>
              </a:rPr>
              <a:t>Uptown</a:t>
            </a:r>
            <a:r>
              <a:rPr lang="en" sz="1050">
                <a:solidFill>
                  <a:srgbClr val="0F1111"/>
                </a:solidFill>
                <a:highlight>
                  <a:srgbClr val="FFFFFF"/>
                </a:highlight>
              </a:rPr>
              <a:t> is a rich mix of flavors, colors, sounds, and cultures that come together to create a vibrant community like no other in the world. Seen through the eyes of one little boy who lives there, the details of life in Harlem are as joyous as a game of basketball on a summer's afternoon and as personal as a trip to the barbershop where old-timers reminisce.</a:t>
            </a:r>
            <a:endParaRPr sz="1050">
              <a:solidFill>
                <a:srgbClr val="0F1111"/>
              </a:solidFill>
              <a:highlight>
                <a:srgbClr val="FFFFFF"/>
              </a:highlight>
            </a:endParaRPr>
          </a:p>
          <a:p>
            <a:pPr indent="0" lvl="0" marL="0" rtl="0" algn="l">
              <a:spcBef>
                <a:spcPts val="0"/>
              </a:spcBef>
              <a:spcAft>
                <a:spcPts val="0"/>
              </a:spcAft>
              <a:buNone/>
            </a:pPr>
            <a:r>
              <a:t/>
            </a:r>
            <a:endParaRPr sz="1050">
              <a:solidFill>
                <a:srgbClr val="0F1111"/>
              </a:solidFill>
              <a:highlight>
                <a:srgbClr val="FFFFFF"/>
              </a:highlight>
            </a:endParaRPr>
          </a:p>
          <a:p>
            <a:pPr indent="0" lvl="0" marL="0" rtl="0" algn="l">
              <a:spcBef>
                <a:spcPts val="0"/>
              </a:spcBef>
              <a:spcAft>
                <a:spcPts val="0"/>
              </a:spcAft>
              <a:buNone/>
            </a:pPr>
            <a:r>
              <a:rPr lang="en" sz="1050">
                <a:solidFill>
                  <a:srgbClr val="0F1111"/>
                </a:solidFill>
                <a:highlight>
                  <a:srgbClr val="FFFFFF"/>
                </a:highlight>
              </a:rPr>
              <a:t>Bryan Collier's spare, poetic text and beautiful, intricate illustrations evoke every aspect of Harlem, from the legendary Apollo Theater to chocolate-colored brownstones, weekend shopping on 125th Street, and the music of Duke Ellington.</a:t>
            </a:r>
            <a:endParaRPr/>
          </a:p>
        </p:txBody>
      </p:sp>
      <p:pic>
        <p:nvPicPr>
          <p:cNvPr id="186" name="Google Shape;186;p26"/>
          <p:cNvPicPr preferRelativeResize="0"/>
          <p:nvPr/>
        </p:nvPicPr>
        <p:blipFill>
          <a:blip r:embed="rId5">
            <a:alphaModFix/>
          </a:blip>
          <a:stretch>
            <a:fillRect/>
          </a:stretch>
        </p:blipFill>
        <p:spPr>
          <a:xfrm>
            <a:off x="1345700" y="3217300"/>
            <a:ext cx="2273832" cy="1850900"/>
          </a:xfrm>
          <a:prstGeom prst="rect">
            <a:avLst/>
          </a:prstGeom>
          <a:noFill/>
          <a:ln>
            <a:noFill/>
          </a:ln>
        </p:spPr>
      </p:pic>
      <p:sp>
        <p:nvSpPr>
          <p:cNvPr id="187" name="Google Shape;187;p26"/>
          <p:cNvSpPr txBox="1"/>
          <p:nvPr/>
        </p:nvSpPr>
        <p:spPr>
          <a:xfrm>
            <a:off x="3759525" y="3590700"/>
            <a:ext cx="4860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This award-winning picture book invites children along to dance to the rhythm of swing at the Savoy in Harlem, to rejoice to the rhythm of gospel from a church pew on a Sunday morning, and more. Each stunning spread—including art, poetic text, a description of the music style, and a time line of selected historical events—encompasses the spirit of the times and the strength of the communities where the music was born. Toyomi Igus's lyrical text, matched with artist Michele Wood's daring vision, captures the feel of each style of music and pays tribute to the musicians who gave the music life.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type="ctrTitle"/>
          </p:nvPr>
        </p:nvSpPr>
        <p:spPr>
          <a:xfrm>
            <a:off x="0" y="-465100"/>
            <a:ext cx="5010300" cy="263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0" lang="en" sz="1300">
                <a:solidFill>
                  <a:srgbClr val="3B3B3B"/>
                </a:solidFill>
                <a:highlight>
                  <a:schemeClr val="lt1"/>
                </a:highlight>
                <a:latin typeface="Arial"/>
                <a:ea typeface="Arial"/>
                <a:cs typeface="Arial"/>
                <a:sym typeface="Arial"/>
              </a:rPr>
              <a:t>In St. Paul, Blacks lived in the </a:t>
            </a:r>
            <a:r>
              <a:rPr b="0" lang="en" sz="1300" u="sng">
                <a:solidFill>
                  <a:srgbClr val="1461C5"/>
                </a:solidFill>
                <a:highlight>
                  <a:schemeClr val="lt1"/>
                </a:highlight>
                <a:latin typeface="Arial"/>
                <a:ea typeface="Arial"/>
                <a:cs typeface="Arial"/>
                <a:sym typeface="Arial"/>
                <a:hlinkClick r:id="rId3">
                  <a:extLst>
                    <a:ext uri="{A12FA001-AC4F-418D-AE19-62706E023703}">
                      <ahyp:hlinkClr val="tx"/>
                    </a:ext>
                  </a:extLst>
                </a:hlinkClick>
              </a:rPr>
              <a:t>Rondo neighborhood</a:t>
            </a:r>
            <a:r>
              <a:rPr b="0" lang="en" sz="1300">
                <a:solidFill>
                  <a:srgbClr val="3B3B3B"/>
                </a:solidFill>
                <a:highlight>
                  <a:schemeClr val="lt1"/>
                </a:highlight>
                <a:latin typeface="Arial"/>
                <a:ea typeface="Arial"/>
                <a:cs typeface="Arial"/>
                <a:sym typeface="Arial"/>
              </a:rPr>
              <a:t>, south of University Avenue from Rice Street to Lexington Parkway. In the 1960s, the Rondo neighborhood was destroyed and more than six hundred residents were displaced to make way for Interstate 94. The annual Rondo Days and Jazz Festivals commemorate its history. In the 1970s, some African Americans moved from Rondo and other historically Black neighborhoods to new areas in the Twin Cities and the suburbs.</a:t>
            </a:r>
            <a:endParaRPr sz="1300"/>
          </a:p>
        </p:txBody>
      </p:sp>
      <p:pic>
        <p:nvPicPr>
          <p:cNvPr descr="We've had a snippet of this performance in HQ was a while now, but today I managed to stumble across the WHOLE THING. I was amazed because I didn't think the full video existed outside of the archives... but now it does!&#10;&#10;Are you a collector/ do you have HQ/rare J5 footage that I might be interested in? If so, get in touch with me at jackson5things@gmail.com. Anything you send will only be used at your discretion &amp; I may also be able to help you!&#10;&#10;*ABOUT THIS CHANNEL* I'm going to be uploading all of the documented Jackson 5 television appearances and videos (with accurate dates) using the highest quality clips I can find. Please subscribe for more!" id="193" name="Google Shape;193;p27" title="THE JACKSON 5 - I'll Be There Jim Nabors FULL HQ performance (NEWLY FOUND FOOTAGE!!)">
            <a:hlinkClick r:id="rId4"/>
          </p:cNvPr>
          <p:cNvPicPr preferRelativeResize="0"/>
          <p:nvPr/>
        </p:nvPicPr>
        <p:blipFill>
          <a:blip r:embed="rId5">
            <a:alphaModFix/>
          </a:blip>
          <a:stretch>
            <a:fillRect/>
          </a:stretch>
        </p:blipFill>
        <p:spPr>
          <a:xfrm>
            <a:off x="0" y="3429000"/>
            <a:ext cx="3048000" cy="1714500"/>
          </a:xfrm>
          <a:prstGeom prst="rect">
            <a:avLst/>
          </a:prstGeom>
          <a:noFill/>
          <a:ln>
            <a:noFill/>
          </a:ln>
        </p:spPr>
      </p:pic>
      <p:pic>
        <p:nvPicPr>
          <p:cNvPr descr="A beautiful song from Roberta Flack." id="194" name="Google Shape;194;p27" title="Roberta Flack - Killing Me Softly">
            <a:hlinkClick r:id="rId6"/>
          </p:cNvPr>
          <p:cNvPicPr preferRelativeResize="0"/>
          <p:nvPr/>
        </p:nvPicPr>
        <p:blipFill>
          <a:blip r:embed="rId7">
            <a:alphaModFix/>
          </a:blip>
          <a:stretch>
            <a:fillRect/>
          </a:stretch>
        </p:blipFill>
        <p:spPr>
          <a:xfrm>
            <a:off x="3376275" y="3429000"/>
            <a:ext cx="3048000" cy="1714500"/>
          </a:xfrm>
          <a:prstGeom prst="rect">
            <a:avLst/>
          </a:prstGeom>
          <a:noFill/>
          <a:ln>
            <a:noFill/>
          </a:ln>
        </p:spPr>
      </p:pic>
      <p:sp>
        <p:nvSpPr>
          <p:cNvPr id="195" name="Google Shape;195;p27"/>
          <p:cNvSpPr txBox="1"/>
          <p:nvPr/>
        </p:nvSpPr>
        <p:spPr>
          <a:xfrm>
            <a:off x="6839750" y="3847325"/>
            <a:ext cx="16983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1970-1980</a:t>
            </a:r>
            <a:endParaRPr/>
          </a:p>
        </p:txBody>
      </p:sp>
      <p:pic>
        <p:nvPicPr>
          <p:cNvPr id="196" name="Google Shape;196;p27"/>
          <p:cNvPicPr preferRelativeResize="0"/>
          <p:nvPr/>
        </p:nvPicPr>
        <p:blipFill>
          <a:blip r:embed="rId8">
            <a:alphaModFix/>
          </a:blip>
          <a:stretch>
            <a:fillRect/>
          </a:stretch>
        </p:blipFill>
        <p:spPr>
          <a:xfrm>
            <a:off x="6576675" y="152400"/>
            <a:ext cx="2414925" cy="3502176"/>
          </a:xfrm>
          <a:prstGeom prst="rect">
            <a:avLst/>
          </a:prstGeom>
          <a:noFill/>
          <a:ln>
            <a:noFill/>
          </a:ln>
        </p:spPr>
      </p:pic>
      <p:sp>
        <p:nvSpPr>
          <p:cNvPr id="197" name="Google Shape;197;p27"/>
          <p:cNvSpPr txBox="1"/>
          <p:nvPr/>
        </p:nvSpPr>
        <p:spPr>
          <a:xfrm>
            <a:off x="2202675" y="2075400"/>
            <a:ext cx="4221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F1111"/>
                </a:solidFill>
                <a:highlight>
                  <a:srgbClr val="FFFFFF"/>
                </a:highlight>
              </a:rPr>
              <a:t>G</a:t>
            </a:r>
            <a:r>
              <a:rPr lang="en" sz="1200">
                <a:solidFill>
                  <a:srgbClr val="0F1111"/>
                </a:solidFill>
                <a:highlight>
                  <a:srgbClr val="FFFFFF"/>
                </a:highlight>
              </a:rPr>
              <a:t>raphic biographies teach about historical figures: those who lead us into new territory; pursued scientific discoveries; battled injustice and prejudice; and broke down creative and artistic barriers. These biographies offer a variety of rich primary and secondary source material to support teaching to the standards.</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ctrTitle"/>
          </p:nvPr>
        </p:nvSpPr>
        <p:spPr>
          <a:xfrm>
            <a:off x="190050" y="0"/>
            <a:ext cx="6266100" cy="357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1600">
                <a:solidFill>
                  <a:srgbClr val="363636"/>
                </a:solidFill>
                <a:highlight>
                  <a:srgbClr val="FFFFFF"/>
                </a:highlight>
                <a:latin typeface="Verdana"/>
                <a:ea typeface="Verdana"/>
                <a:cs typeface="Verdana"/>
                <a:sym typeface="Verdana"/>
              </a:rPr>
              <a:t>If you were looking for a real ghetto dump, you couldn't beat The Stratford Arms. There was Askia Ben Kenobi throwing karate chops upstairs, Petey Darden making booze downstairs, and Mrs. Brown grieving for Jack Johnson, who'd died for the third time in a month--and not a rent payer in the bunch. Still, when Paul Williams and the Action Group got the Arms for one dollar, they thought they had it made. But when their friend Chris was arrested for stealing stereos and Dean's dog started biting fire hydrants and Gloria started kissing, being a landlord turned out to be a lot more work than being a kid.  </a:t>
            </a:r>
            <a:r>
              <a:rPr b="0" lang="en" sz="1600">
                <a:solidFill>
                  <a:srgbClr val="202124"/>
                </a:solidFill>
                <a:highlight>
                  <a:srgbClr val="FFFFFF"/>
                </a:highlight>
                <a:latin typeface="Roboto"/>
                <a:ea typeface="Roboto"/>
                <a:cs typeface="Roboto"/>
                <a:sym typeface="Roboto"/>
              </a:rPr>
              <a:t>The setting takes place in </a:t>
            </a:r>
            <a:r>
              <a:rPr b="0" lang="en" sz="1600">
                <a:solidFill>
                  <a:srgbClr val="040C28"/>
                </a:solidFill>
                <a:latin typeface="Roboto"/>
                <a:ea typeface="Roboto"/>
                <a:cs typeface="Roboto"/>
                <a:sym typeface="Roboto"/>
              </a:rPr>
              <a:t>Harlem, New York</a:t>
            </a:r>
            <a:r>
              <a:rPr b="0" lang="en" sz="1600">
                <a:solidFill>
                  <a:srgbClr val="202124"/>
                </a:solidFill>
                <a:highlight>
                  <a:srgbClr val="FFFFFF"/>
                </a:highlight>
                <a:latin typeface="Roboto"/>
                <a:ea typeface="Roboto"/>
                <a:cs typeface="Roboto"/>
                <a:sym typeface="Roboto"/>
              </a:rPr>
              <a:t> at the Joint, it is a wrecked up old abandoned building and it keeps getting worse with Askia Ben Kenobi around.</a:t>
            </a:r>
            <a:endParaRPr sz="1600"/>
          </a:p>
        </p:txBody>
      </p:sp>
      <p:pic>
        <p:nvPicPr>
          <p:cNvPr id="203" name="Google Shape;203;p28"/>
          <p:cNvPicPr preferRelativeResize="0"/>
          <p:nvPr/>
        </p:nvPicPr>
        <p:blipFill>
          <a:blip r:embed="rId3">
            <a:alphaModFix/>
          </a:blip>
          <a:stretch>
            <a:fillRect/>
          </a:stretch>
        </p:blipFill>
        <p:spPr>
          <a:xfrm>
            <a:off x="6555425" y="1473600"/>
            <a:ext cx="2171700" cy="3333750"/>
          </a:xfrm>
          <a:prstGeom prst="rect">
            <a:avLst/>
          </a:prstGeom>
          <a:noFill/>
          <a:ln>
            <a:noFill/>
          </a:ln>
        </p:spPr>
      </p:pic>
      <p:sp>
        <p:nvSpPr>
          <p:cNvPr id="204" name="Google Shape;204;p28"/>
          <p:cNvSpPr txBox="1"/>
          <p:nvPr/>
        </p:nvSpPr>
        <p:spPr>
          <a:xfrm>
            <a:off x="7365275" y="540200"/>
            <a:ext cx="18051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1970-1980</a:t>
            </a:r>
            <a:endParaRPr b="1" sz="3500">
              <a:latin typeface="Amatic SC"/>
              <a:ea typeface="Amatic SC"/>
              <a:cs typeface="Amatic SC"/>
              <a:sym typeface="Amatic SC"/>
            </a:endParaRPr>
          </a:p>
        </p:txBody>
      </p:sp>
      <p:pic>
        <p:nvPicPr>
          <p:cNvPr id="205" name="Google Shape;205;p28"/>
          <p:cNvPicPr preferRelativeResize="0"/>
          <p:nvPr/>
        </p:nvPicPr>
        <p:blipFill>
          <a:blip r:embed="rId4">
            <a:alphaModFix/>
          </a:blip>
          <a:stretch>
            <a:fillRect/>
          </a:stretch>
        </p:blipFill>
        <p:spPr>
          <a:xfrm>
            <a:off x="190050" y="3464576"/>
            <a:ext cx="1448900" cy="1610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ph type="ctrTitle"/>
          </p:nvPr>
        </p:nvSpPr>
        <p:spPr>
          <a:xfrm>
            <a:off x="49800" y="541400"/>
            <a:ext cx="9044400" cy="29190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b="0" lang="en" sz="1383">
                <a:solidFill>
                  <a:srgbClr val="3B3B3B"/>
                </a:solidFill>
                <a:highlight>
                  <a:srgbClr val="FFFFFF"/>
                </a:highlight>
                <a:latin typeface="Arial"/>
                <a:ea typeface="Arial"/>
                <a:cs typeface="Arial"/>
                <a:sym typeface="Arial"/>
              </a:rPr>
              <a:t>African Americans’ contributions to the arts transcended Minnesota and received international recognition. Prince Rogers Nelson (</a:t>
            </a:r>
            <a:r>
              <a:rPr b="0" lang="en" sz="1383" u="sng">
                <a:solidFill>
                  <a:srgbClr val="1461C5"/>
                </a:solidFill>
                <a:highlight>
                  <a:srgbClr val="FFFFFF"/>
                </a:highlight>
                <a:latin typeface="Arial"/>
                <a:ea typeface="Arial"/>
                <a:cs typeface="Arial"/>
                <a:sym typeface="Arial"/>
                <a:hlinkClick r:id="rId3">
                  <a:extLst>
                    <a:ext uri="{A12FA001-AC4F-418D-AE19-62706E023703}">
                      <ahyp:hlinkClr val="tx"/>
                    </a:ext>
                  </a:extLst>
                </a:hlinkClick>
              </a:rPr>
              <a:t>Prince</a:t>
            </a:r>
            <a:r>
              <a:rPr b="0" lang="en" sz="1383">
                <a:solidFill>
                  <a:srgbClr val="3B3B3B"/>
                </a:solidFill>
                <a:highlight>
                  <a:srgbClr val="FFFFFF"/>
                </a:highlight>
                <a:latin typeface="Arial"/>
                <a:ea typeface="Arial"/>
                <a:cs typeface="Arial"/>
                <a:sym typeface="Arial"/>
              </a:rPr>
              <a:t>), born in Minneapolis, was a legendary singer-songwriter, actor, multi-instrumentalist musician, philanthropist, and producer. He was also a best-selling artist who won Grammy, American Music, Golden Globe, and Academy awards. He was inducted into the Rock and Roll Hall of Fame in 2004. He created the “Minneapolis Sound,” a mix of soul, dance, funk, and rock and roll music that featured synthesizers and drum machines.</a:t>
            </a:r>
            <a:endParaRPr b="0" sz="1383">
              <a:solidFill>
                <a:srgbClr val="3B3B3B"/>
              </a:solidFill>
              <a:highlight>
                <a:srgbClr val="FFFFFF"/>
              </a:highlight>
              <a:latin typeface="Arial"/>
              <a:ea typeface="Arial"/>
              <a:cs typeface="Arial"/>
              <a:sym typeface="Arial"/>
            </a:endParaRPr>
          </a:p>
          <a:p>
            <a:pPr indent="0" lvl="0" marL="0" rtl="0" algn="l">
              <a:lnSpc>
                <a:spcPct val="115000"/>
              </a:lnSpc>
              <a:spcBef>
                <a:spcPts val="1300"/>
              </a:spcBef>
              <a:spcAft>
                <a:spcPts val="0"/>
              </a:spcAft>
              <a:buNone/>
            </a:pPr>
            <a:r>
              <a:rPr b="0" lang="en" sz="1383">
                <a:solidFill>
                  <a:srgbClr val="3B3B3B"/>
                </a:solidFill>
                <a:highlight>
                  <a:srgbClr val="FFFFFF"/>
                </a:highlight>
                <a:latin typeface="Arial"/>
                <a:ea typeface="Arial"/>
                <a:cs typeface="Arial"/>
                <a:sym typeface="Arial"/>
              </a:rPr>
              <a:t>Jimmy “Jam” Harris III and Terry Lewis started their music careers in the Minneapolis band “Flyte Tyme.” The group later became “The Time,” which was produced by Prince. Harris and Lewis also wrote and produced hit songs for numerous artists, including Janet Jackson. Grammy-award-winning Sounds of Blackness, a musical ensemble, started in 1969 at Macalester College. Grammy-nominated band Mint Condition was started in the 1980s at St. Paul Central High School. </a:t>
            </a:r>
            <a:r>
              <a:rPr b="0" lang="en" sz="1383" u="sng">
                <a:solidFill>
                  <a:srgbClr val="1461C5"/>
                </a:solidFill>
                <a:highlight>
                  <a:srgbClr val="FFFFFF"/>
                </a:highlight>
                <a:latin typeface="Arial"/>
                <a:ea typeface="Arial"/>
                <a:cs typeface="Arial"/>
                <a:sym typeface="Arial"/>
                <a:hlinkClick r:id="rId4">
                  <a:extLst>
                    <a:ext uri="{A12FA001-AC4F-418D-AE19-62706E023703}">
                      <ahyp:hlinkClr val="tx"/>
                    </a:ext>
                  </a:extLst>
                </a:hlinkClick>
              </a:rPr>
              <a:t>Penumbra Theatre</a:t>
            </a:r>
            <a:r>
              <a:rPr b="0" lang="en" sz="1383">
                <a:solidFill>
                  <a:srgbClr val="3B3B3B"/>
                </a:solidFill>
                <a:highlight>
                  <a:srgbClr val="FFFFFF"/>
                </a:highlight>
                <a:latin typeface="Arial"/>
                <a:ea typeface="Arial"/>
                <a:cs typeface="Arial"/>
                <a:sym typeface="Arial"/>
              </a:rPr>
              <a:t>, founded in 1976 by artistic director Lou Bellamy, is credited with launching the career of Pulitzer Prize-winning playwright August Wilson.</a:t>
            </a:r>
            <a:endParaRPr b="0" sz="1383">
              <a:solidFill>
                <a:srgbClr val="3B3B3B"/>
              </a:solidFill>
              <a:highlight>
                <a:srgbClr val="FFFFFF"/>
              </a:highlight>
              <a:latin typeface="Arial"/>
              <a:ea typeface="Arial"/>
              <a:cs typeface="Arial"/>
              <a:sym typeface="Arial"/>
            </a:endParaRPr>
          </a:p>
          <a:p>
            <a:pPr indent="0" lvl="0" marL="0" rtl="0" algn="ctr">
              <a:spcBef>
                <a:spcPts val="1300"/>
              </a:spcBef>
              <a:spcAft>
                <a:spcPts val="0"/>
              </a:spcAft>
              <a:buNone/>
            </a:pPr>
            <a:r>
              <a:t/>
            </a:r>
            <a:endParaRPr/>
          </a:p>
        </p:txBody>
      </p:sp>
      <p:sp>
        <p:nvSpPr>
          <p:cNvPr id="211" name="Google Shape;211;p29"/>
          <p:cNvSpPr txBox="1"/>
          <p:nvPr/>
        </p:nvSpPr>
        <p:spPr>
          <a:xfrm>
            <a:off x="7568125" y="3307375"/>
            <a:ext cx="1601100" cy="7080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latin typeface="Amatic SC"/>
                <a:ea typeface="Amatic SC"/>
                <a:cs typeface="Amatic SC"/>
                <a:sym typeface="Amatic SC"/>
              </a:rPr>
              <a:t>1980-2000</a:t>
            </a:r>
            <a:endParaRPr b="1" sz="3400">
              <a:latin typeface="Amatic SC"/>
              <a:ea typeface="Amatic SC"/>
              <a:cs typeface="Amatic SC"/>
              <a:sym typeface="Amatic SC"/>
            </a:endParaRPr>
          </a:p>
        </p:txBody>
      </p:sp>
      <p:pic>
        <p:nvPicPr>
          <p:cNvPr id="212" name="Google Shape;212;p29"/>
          <p:cNvPicPr preferRelativeResize="0"/>
          <p:nvPr/>
        </p:nvPicPr>
        <p:blipFill>
          <a:blip r:embed="rId5">
            <a:alphaModFix/>
          </a:blip>
          <a:stretch>
            <a:fillRect/>
          </a:stretch>
        </p:blipFill>
        <p:spPr>
          <a:xfrm>
            <a:off x="0" y="3003525"/>
            <a:ext cx="1677750" cy="2139975"/>
          </a:xfrm>
          <a:prstGeom prst="rect">
            <a:avLst/>
          </a:prstGeom>
          <a:noFill/>
          <a:ln>
            <a:noFill/>
          </a:ln>
        </p:spPr>
      </p:pic>
      <p:sp>
        <p:nvSpPr>
          <p:cNvPr id="213" name="Google Shape;213;p29"/>
          <p:cNvSpPr txBox="1"/>
          <p:nvPr/>
        </p:nvSpPr>
        <p:spPr>
          <a:xfrm>
            <a:off x="1730175" y="4131275"/>
            <a:ext cx="6779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Prince Rogers Nelson wrote his first song at age seven, and soon taught himself to play the piano, drums, and guitar. In the early 1980s, Prince wondered how to make his music—a mix of pop, funk, soul, and R&amp;B—more appealing to an audience that loved more mainstream rock shows. He ended up making </a:t>
            </a:r>
            <a:r>
              <a:rPr i="1" lang="en" sz="1050">
                <a:solidFill>
                  <a:srgbClr val="0F1111"/>
                </a:solidFill>
                <a:highlight>
                  <a:srgbClr val="FFFFFF"/>
                </a:highlight>
              </a:rPr>
              <a:t>Purple Rain</a:t>
            </a:r>
            <a:r>
              <a:rPr lang="en" sz="1050">
                <a:solidFill>
                  <a:srgbClr val="0F1111"/>
                </a:solidFill>
                <a:highlight>
                  <a:srgbClr val="FFFFFF"/>
                </a:highlight>
              </a:rPr>
              <a:t>, the hit movie and soundtrack that turned him into a megastar.</a:t>
            </a:r>
            <a:endParaRPr>
              <a:latin typeface="Source Code Pro"/>
              <a:ea typeface="Source Code Pro"/>
              <a:cs typeface="Source Code Pro"/>
              <a:sym typeface="Source Code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0"/>
          <p:cNvSpPr txBox="1"/>
          <p:nvPr>
            <p:ph type="ctrTitle"/>
          </p:nvPr>
        </p:nvSpPr>
        <p:spPr>
          <a:xfrm>
            <a:off x="124175" y="0"/>
            <a:ext cx="7069800" cy="64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400">
                <a:solidFill>
                  <a:srgbClr val="000000"/>
                </a:solidFill>
                <a:highlight>
                  <a:srgbClr val="FFFFFF"/>
                </a:highlight>
                <a:latin typeface="Arial"/>
                <a:ea typeface="Arial"/>
                <a:cs typeface="Arial"/>
                <a:sym typeface="Arial"/>
              </a:rPr>
              <a:t>Operation Desert Storm occurs with approximately 11,000 Minnesotans in uniform helping to defeat Iraq and liberate Kuwait. The Minnesota Twins win the World Series. </a:t>
            </a:r>
            <a:endParaRPr sz="1400"/>
          </a:p>
        </p:txBody>
      </p:sp>
      <p:sp>
        <p:nvSpPr>
          <p:cNvPr id="219" name="Google Shape;219;p30"/>
          <p:cNvSpPr txBox="1"/>
          <p:nvPr/>
        </p:nvSpPr>
        <p:spPr>
          <a:xfrm>
            <a:off x="7365275" y="540200"/>
            <a:ext cx="18051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1980-2000</a:t>
            </a:r>
            <a:endParaRPr b="1" sz="3500">
              <a:latin typeface="Amatic SC"/>
              <a:ea typeface="Amatic SC"/>
              <a:cs typeface="Amatic SC"/>
              <a:sym typeface="Amatic SC"/>
            </a:endParaRPr>
          </a:p>
        </p:txBody>
      </p:sp>
      <p:pic>
        <p:nvPicPr>
          <p:cNvPr id="220" name="Google Shape;220;p30"/>
          <p:cNvPicPr preferRelativeResize="0"/>
          <p:nvPr/>
        </p:nvPicPr>
        <p:blipFill>
          <a:blip r:embed="rId3">
            <a:alphaModFix/>
          </a:blip>
          <a:stretch>
            <a:fillRect/>
          </a:stretch>
        </p:blipFill>
        <p:spPr>
          <a:xfrm>
            <a:off x="3083925" y="2571750"/>
            <a:ext cx="1645225" cy="2433765"/>
          </a:xfrm>
          <a:prstGeom prst="rect">
            <a:avLst/>
          </a:prstGeom>
          <a:noFill/>
          <a:ln>
            <a:noFill/>
          </a:ln>
        </p:spPr>
      </p:pic>
      <p:sp>
        <p:nvSpPr>
          <p:cNvPr id="221" name="Google Shape;221;p30"/>
          <p:cNvSpPr txBox="1"/>
          <p:nvPr/>
        </p:nvSpPr>
        <p:spPr>
          <a:xfrm>
            <a:off x="-12" y="1028375"/>
            <a:ext cx="30000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They fought on Lexington Green the first morning of the Revolution and survived the bitter cold winter at Valley Forge. They stormed San Juan Hill with Theodore Roosevelt’s Rough Riders and manned an anti-aircraft gun at Pearl Harbor. They are the black Americans who fought, often in foreign lands, for freedoms that they did not enjoy at home.</a:t>
            </a:r>
            <a:endParaRPr sz="1050">
              <a:solidFill>
                <a:srgbClr val="0F1111"/>
              </a:solidFill>
              <a:highlight>
                <a:srgbClr val="FFFFFF"/>
              </a:highlight>
            </a:endParaRPr>
          </a:p>
          <a:p>
            <a:pPr indent="0" lvl="0" marL="0" rtl="0" algn="l">
              <a:spcBef>
                <a:spcPts val="0"/>
              </a:spcBef>
              <a:spcAft>
                <a:spcPts val="0"/>
              </a:spcAft>
              <a:buNone/>
            </a:pPr>
            <a:r>
              <a:t/>
            </a:r>
            <a:endParaRPr/>
          </a:p>
        </p:txBody>
      </p:sp>
      <p:pic>
        <p:nvPicPr>
          <p:cNvPr id="222" name="Google Shape;222;p30"/>
          <p:cNvPicPr preferRelativeResize="0"/>
          <p:nvPr/>
        </p:nvPicPr>
        <p:blipFill>
          <a:blip r:embed="rId4">
            <a:alphaModFix/>
          </a:blip>
          <a:stretch>
            <a:fillRect/>
          </a:stretch>
        </p:blipFill>
        <p:spPr>
          <a:xfrm>
            <a:off x="5855125" y="1415900"/>
            <a:ext cx="2423986" cy="3575200"/>
          </a:xfrm>
          <a:prstGeom prst="rect">
            <a:avLst/>
          </a:prstGeom>
          <a:noFill/>
          <a:ln>
            <a:noFill/>
          </a:ln>
        </p:spPr>
      </p:pic>
      <p:sp>
        <p:nvSpPr>
          <p:cNvPr id="223" name="Google Shape;223;p30"/>
          <p:cNvSpPr txBox="1"/>
          <p:nvPr/>
        </p:nvSpPr>
        <p:spPr>
          <a:xfrm>
            <a:off x="3607575" y="746288"/>
            <a:ext cx="3000000" cy="6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This is the story of Kirby Puckett and his remarkable journey from the projects of the south.</a:t>
            </a:r>
            <a:endParaRPr/>
          </a:p>
        </p:txBody>
      </p:sp>
      <p:pic>
        <p:nvPicPr>
          <p:cNvPr id="224" name="Google Shape;224;p30"/>
          <p:cNvPicPr preferRelativeResize="0"/>
          <p:nvPr/>
        </p:nvPicPr>
        <p:blipFill>
          <a:blip r:embed="rId5">
            <a:alphaModFix/>
          </a:blip>
          <a:stretch>
            <a:fillRect/>
          </a:stretch>
        </p:blipFill>
        <p:spPr>
          <a:xfrm>
            <a:off x="511971" y="3685276"/>
            <a:ext cx="1805100" cy="1216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ctrTitle"/>
          </p:nvPr>
        </p:nvSpPr>
        <p:spPr>
          <a:xfrm>
            <a:off x="0" y="0"/>
            <a:ext cx="3541500" cy="3399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1050">
                <a:solidFill>
                  <a:srgbClr val="0F1111"/>
                </a:solidFill>
                <a:highlight>
                  <a:srgbClr val="FFFFFF"/>
                </a:highlight>
                <a:latin typeface="Arial"/>
                <a:ea typeface="Arial"/>
                <a:cs typeface="Arial"/>
                <a:sym typeface="Arial"/>
              </a:rPr>
              <a:t>“Who’s that playing out there?” Bo Diddley asked the New Orleans crowd. It was a small child who’d been nicknamed “Trombone Shorty” because his trombone was twice as large as he was. Trombone Shorty was lifted in the air and carried through the audience until he reached the stage with Bo Diddley. He has been onstage ever since.</a:t>
            </a:r>
            <a:endParaRPr b="0" sz="1050">
              <a:solidFill>
                <a:srgbClr val="0F1111"/>
              </a:solidFill>
              <a:highlight>
                <a:srgbClr val="FFFFFF"/>
              </a:highlight>
              <a:latin typeface="Arial"/>
              <a:ea typeface="Arial"/>
              <a:cs typeface="Arial"/>
              <a:sym typeface="Arial"/>
            </a:endParaRPr>
          </a:p>
          <a:p>
            <a:pPr indent="0" lvl="0" marL="0" rtl="0" algn="l">
              <a:spcBef>
                <a:spcPts val="0"/>
              </a:spcBef>
              <a:spcAft>
                <a:spcPts val="0"/>
              </a:spcAft>
              <a:buNone/>
            </a:pPr>
            <a:r>
              <a:t/>
            </a:r>
            <a:endParaRPr b="0" sz="1100">
              <a:solidFill>
                <a:srgbClr val="000000"/>
              </a:solidFill>
              <a:latin typeface="Arial"/>
              <a:ea typeface="Arial"/>
              <a:cs typeface="Arial"/>
              <a:sym typeface="Arial"/>
            </a:endParaRPr>
          </a:p>
          <a:p>
            <a:pPr indent="0" lvl="0" marL="0" rtl="0" algn="l">
              <a:spcBef>
                <a:spcPts val="0"/>
              </a:spcBef>
              <a:spcAft>
                <a:spcPts val="0"/>
              </a:spcAft>
              <a:buNone/>
            </a:pPr>
            <a:r>
              <a:rPr b="0" lang="en" sz="1050">
                <a:solidFill>
                  <a:srgbClr val="0F1111"/>
                </a:solidFill>
                <a:highlight>
                  <a:srgbClr val="FFFFFF"/>
                </a:highlight>
                <a:latin typeface="Arial"/>
                <a:ea typeface="Arial"/>
                <a:cs typeface="Arial"/>
                <a:sym typeface="Arial"/>
              </a:rPr>
              <a:t>Hailing from the Tremé neighborhood of New Orleans, where music always floated in the air, Troy “Trombone Shorty” Andrews didn’t always have the money to buy an instrument, but he did have the dream to play music. This is the story of how he made his dream take flight.</a:t>
            </a:r>
            <a:endParaRPr b="0" sz="1050">
              <a:solidFill>
                <a:srgbClr val="0F1111"/>
              </a:solidFill>
              <a:highlight>
                <a:srgbClr val="FFFFFF"/>
              </a:highlight>
              <a:latin typeface="Arial"/>
              <a:ea typeface="Arial"/>
              <a:cs typeface="Arial"/>
              <a:sym typeface="Arial"/>
            </a:endParaRPr>
          </a:p>
          <a:p>
            <a:pPr indent="0" lvl="0" marL="0" rtl="0" algn="l">
              <a:spcBef>
                <a:spcPts val="0"/>
              </a:spcBef>
              <a:spcAft>
                <a:spcPts val="0"/>
              </a:spcAft>
              <a:buNone/>
            </a:pPr>
            <a:r>
              <a:t/>
            </a:r>
            <a:endParaRPr b="0" sz="1100">
              <a:solidFill>
                <a:srgbClr val="000000"/>
              </a:solidFill>
              <a:latin typeface="Arial"/>
              <a:ea typeface="Arial"/>
              <a:cs typeface="Arial"/>
              <a:sym typeface="Arial"/>
            </a:endParaRPr>
          </a:p>
          <a:p>
            <a:pPr indent="0" lvl="0" marL="0" rtl="0" algn="l">
              <a:spcBef>
                <a:spcPts val="0"/>
              </a:spcBef>
              <a:spcAft>
                <a:spcPts val="0"/>
              </a:spcAft>
              <a:buNone/>
            </a:pPr>
            <a:r>
              <a:rPr b="0" lang="en" sz="1050">
                <a:solidFill>
                  <a:srgbClr val="0F1111"/>
                </a:solidFill>
                <a:highlight>
                  <a:srgbClr val="FFFFFF"/>
                </a:highlight>
                <a:latin typeface="Arial"/>
                <a:ea typeface="Arial"/>
                <a:cs typeface="Arial"/>
                <a:sym typeface="Arial"/>
              </a:rPr>
              <a:t> Today, Troy Andrews is a Grammy-nominated musician who tours the world with his band, Trombone Shorty &amp; Orleans Avenue. He continues to inspire hope for the next generation in New Orleans and for music lovers everywhere.</a:t>
            </a:r>
            <a:endParaRPr/>
          </a:p>
        </p:txBody>
      </p:sp>
      <p:sp>
        <p:nvSpPr>
          <p:cNvPr id="230" name="Google Shape;230;p31"/>
          <p:cNvSpPr txBox="1"/>
          <p:nvPr/>
        </p:nvSpPr>
        <p:spPr>
          <a:xfrm>
            <a:off x="0" y="3728750"/>
            <a:ext cx="1841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Amatic SC"/>
                <a:ea typeface="Amatic SC"/>
                <a:cs typeface="Amatic SC"/>
                <a:sym typeface="Amatic SC"/>
              </a:rPr>
              <a:t>Present Time Fiction</a:t>
            </a:r>
            <a:endParaRPr sz="100"/>
          </a:p>
        </p:txBody>
      </p:sp>
      <p:pic>
        <p:nvPicPr>
          <p:cNvPr id="231" name="Google Shape;231;p31"/>
          <p:cNvPicPr preferRelativeResize="0"/>
          <p:nvPr/>
        </p:nvPicPr>
        <p:blipFill>
          <a:blip r:embed="rId3">
            <a:alphaModFix/>
          </a:blip>
          <a:stretch>
            <a:fillRect/>
          </a:stretch>
        </p:blipFill>
        <p:spPr>
          <a:xfrm>
            <a:off x="70275" y="3399900"/>
            <a:ext cx="1701135" cy="1646699"/>
          </a:xfrm>
          <a:prstGeom prst="rect">
            <a:avLst/>
          </a:prstGeom>
          <a:noFill/>
          <a:ln>
            <a:noFill/>
          </a:ln>
        </p:spPr>
      </p:pic>
      <p:pic>
        <p:nvPicPr>
          <p:cNvPr id="232" name="Google Shape;232;p31"/>
          <p:cNvPicPr preferRelativeResize="0"/>
          <p:nvPr/>
        </p:nvPicPr>
        <p:blipFill>
          <a:blip r:embed="rId4">
            <a:alphaModFix/>
          </a:blip>
          <a:stretch>
            <a:fillRect/>
          </a:stretch>
        </p:blipFill>
        <p:spPr>
          <a:xfrm>
            <a:off x="7224724" y="0"/>
            <a:ext cx="1919273" cy="1748699"/>
          </a:xfrm>
          <a:prstGeom prst="rect">
            <a:avLst/>
          </a:prstGeom>
          <a:noFill/>
          <a:ln>
            <a:noFill/>
          </a:ln>
        </p:spPr>
      </p:pic>
      <p:sp>
        <p:nvSpPr>
          <p:cNvPr id="233" name="Google Shape;233;p31"/>
          <p:cNvSpPr txBox="1"/>
          <p:nvPr/>
        </p:nvSpPr>
        <p:spPr>
          <a:xfrm>
            <a:off x="4119175" y="692200"/>
            <a:ext cx="30000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In her debut picture book, Misty Copeland tells the story of a young girl--an every girl--whose confidence is fragile and who is questioning her own ability to reach the heights that Misty has reached. Misty encourages this young girl's faith in herself and shows her exactly how, through hard work and dedication, she too can become Firebird.</a:t>
            </a:r>
            <a:endParaRPr sz="1050">
              <a:solidFill>
                <a:srgbClr val="0F1111"/>
              </a:solidFill>
              <a:highlight>
                <a:srgbClr val="FFFFFF"/>
              </a:highlight>
            </a:endParaRPr>
          </a:p>
          <a:p>
            <a:pPr indent="0" lvl="0" marL="0" rtl="0" algn="l">
              <a:spcBef>
                <a:spcPts val="0"/>
              </a:spcBef>
              <a:spcAft>
                <a:spcPts val="0"/>
              </a:spcAft>
              <a:buNone/>
            </a:pPr>
            <a:r>
              <a:t/>
            </a:r>
            <a:endParaRPr sz="1050">
              <a:solidFill>
                <a:srgbClr val="0F1111"/>
              </a:solidFill>
              <a:highlight>
                <a:srgbClr val="FFFFFF"/>
              </a:highlight>
            </a:endParaRPr>
          </a:p>
          <a:p>
            <a:pPr indent="0" lvl="0" marL="0" rtl="0" algn="l">
              <a:spcBef>
                <a:spcPts val="0"/>
              </a:spcBef>
              <a:spcAft>
                <a:spcPts val="0"/>
              </a:spcAft>
              <a:buNone/>
            </a:pPr>
            <a:r>
              <a:rPr lang="en" sz="1050">
                <a:solidFill>
                  <a:srgbClr val="0F1111"/>
                </a:solidFill>
                <a:highlight>
                  <a:srgbClr val="FFFFFF"/>
                </a:highlight>
              </a:rPr>
              <a:t>Lyrical and affecting text paired with bold, striking illustrations that are some of Caldecott Honoree Christopher Myers's best work, makes</a:t>
            </a:r>
            <a:r>
              <a:rPr i="1" lang="en" sz="1050">
                <a:solidFill>
                  <a:srgbClr val="0F1111"/>
                </a:solidFill>
                <a:highlight>
                  <a:srgbClr val="FFFFFF"/>
                </a:highlight>
              </a:rPr>
              <a:t> Firebird</a:t>
            </a:r>
            <a:r>
              <a:rPr lang="en" sz="1050">
                <a:solidFill>
                  <a:srgbClr val="0F1111"/>
                </a:solidFill>
                <a:highlight>
                  <a:srgbClr val="FFFFFF"/>
                </a:highlight>
              </a:rPr>
              <a:t> perfect for aspiring ballerinas everywhere.</a:t>
            </a:r>
            <a:endParaRPr/>
          </a:p>
        </p:txBody>
      </p:sp>
      <p:pic>
        <p:nvPicPr>
          <p:cNvPr descr="He can play the horn. He can sing. And that's made him the latest musical star of a great New Orleans tradition. But Trombone Shorty mainly just wants you to dance: &quot;I know you came here to move,&quot; he sings to an office full of NPR staff. &#10;&#10;Set List:&#10;&quot;Dumaine St.&quot;&#10;&quot;Lagniappe&quot;&#10;&quot;Do To Me&quot;&#10;&#10;For more videos and to subscribe to the Tiny Desk Concerts podcast, visit npr.org/tinydeskconcerts." id="234" name="Google Shape;234;p31" title="Trombone Shorty: NPR Music Tiny Desk Concert">
            <a:hlinkClick r:id="rId5"/>
          </p:cNvPr>
          <p:cNvPicPr preferRelativeResize="0"/>
          <p:nvPr/>
        </p:nvPicPr>
        <p:blipFill>
          <a:blip r:embed="rId6">
            <a:alphaModFix/>
          </a:blip>
          <a:stretch>
            <a:fillRect/>
          </a:stretch>
        </p:blipFill>
        <p:spPr>
          <a:xfrm>
            <a:off x="2288050" y="3444400"/>
            <a:ext cx="3020622" cy="1699100"/>
          </a:xfrm>
          <a:prstGeom prst="rect">
            <a:avLst/>
          </a:prstGeom>
          <a:noFill/>
          <a:ln>
            <a:noFill/>
          </a:ln>
        </p:spPr>
      </p:pic>
      <p:pic>
        <p:nvPicPr>
          <p:cNvPr descr="The dancers of the Chicago Multicultural Dance Center plié, pirouette and jeté to their own rhythm in a new form called Hiplet. The dance draws on both the movements of hip-hop and classical ballet technique and is performed on pointe shoes. We caught up with the dance's creator, Homer Hans Bryant, to learn some of the moves, get the story behind its inception and find out what it takes to make it as a Hiplet dancer.&#10;&#10;SUBSCRIBE: https://goo.gl/vR6Acb&#10;&#10;This story is a part of our Human Condition series. Come along and let us connect you to some of the most peculiar, stirring, extraordinary, and distinctive people in the world.&#10;&#10;Follow us behind the scenes on Instagram: http://goo.gl/2KABeX&#10;Make our acquaintance on Facebook: http://goo.gl/Vn0XIZ&#10;Give us a shout on Twitter: http://goo.gl/sY1GLY&#10;Come hang with us on Vimeo: http://goo.gl/T0OzjV&#10;Visit our world directly: http://www.greatbigstory.com" id="235" name="Google Shape;235;p31" title="Hip-Hop En Pointe: The Rhythm and Beat of Hiplet">
            <a:hlinkClick r:id="rId7"/>
          </p:cNvPr>
          <p:cNvPicPr preferRelativeResize="0"/>
          <p:nvPr/>
        </p:nvPicPr>
        <p:blipFill>
          <a:blip r:embed="rId8">
            <a:alphaModFix/>
          </a:blip>
          <a:stretch>
            <a:fillRect/>
          </a:stretch>
        </p:blipFill>
        <p:spPr>
          <a:xfrm>
            <a:off x="6096000" y="3436700"/>
            <a:ext cx="3048000" cy="1714500"/>
          </a:xfrm>
          <a:prstGeom prst="rect">
            <a:avLst/>
          </a:prstGeom>
          <a:noFill/>
          <a:ln>
            <a:noFill/>
          </a:ln>
        </p:spPr>
      </p:pic>
      <p:sp>
        <p:nvSpPr>
          <p:cNvPr id="236" name="Google Shape;236;p31"/>
          <p:cNvSpPr txBox="1"/>
          <p:nvPr/>
        </p:nvSpPr>
        <p:spPr>
          <a:xfrm>
            <a:off x="7467775" y="2577625"/>
            <a:ext cx="1701000" cy="6618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Amatic SC"/>
                <a:ea typeface="Amatic SC"/>
                <a:cs typeface="Amatic SC"/>
                <a:sym typeface="Amatic SC"/>
              </a:rPr>
              <a:t>2000 +</a:t>
            </a:r>
            <a:endParaRPr b="1" sz="31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152400" y="3234950"/>
            <a:ext cx="2192448" cy="1756150"/>
          </a:xfrm>
          <a:prstGeom prst="rect">
            <a:avLst/>
          </a:prstGeom>
          <a:noFill/>
          <a:ln>
            <a:noFill/>
          </a:ln>
        </p:spPr>
      </p:pic>
      <p:pic>
        <p:nvPicPr>
          <p:cNvPr descr="This one had to be done.  This is the Alternate Ending, because I liked the Dance that he does at the end.  I know it's a Comedian." id="64" name="Google Shape;64;p14" title="The Trashmen - Surfin Bird - Bird is the Word 1963 (RE-MASTERED) (ALT End Video) (OFFICIAL VIDEO)">
            <a:hlinkClick r:id="rId4"/>
          </p:cNvPr>
          <p:cNvPicPr preferRelativeResize="0"/>
          <p:nvPr/>
        </p:nvPicPr>
        <p:blipFill>
          <a:blip r:embed="rId5">
            <a:alphaModFix/>
          </a:blip>
          <a:stretch>
            <a:fillRect/>
          </a:stretch>
        </p:blipFill>
        <p:spPr>
          <a:xfrm>
            <a:off x="5318635" y="3354225"/>
            <a:ext cx="3048000" cy="1714500"/>
          </a:xfrm>
          <a:prstGeom prst="rect">
            <a:avLst/>
          </a:prstGeom>
          <a:noFill/>
          <a:ln>
            <a:noFill/>
          </a:ln>
        </p:spPr>
      </p:pic>
      <p:pic>
        <p:nvPicPr>
          <p:cNvPr id="65" name="Google Shape;65;p14"/>
          <p:cNvPicPr preferRelativeResize="0"/>
          <p:nvPr/>
        </p:nvPicPr>
        <p:blipFill>
          <a:blip r:embed="rId6">
            <a:alphaModFix/>
          </a:blip>
          <a:stretch>
            <a:fillRect/>
          </a:stretch>
        </p:blipFill>
        <p:spPr>
          <a:xfrm>
            <a:off x="152400" y="152400"/>
            <a:ext cx="3563296" cy="2777751"/>
          </a:xfrm>
          <a:prstGeom prst="rect">
            <a:avLst/>
          </a:prstGeom>
          <a:noFill/>
          <a:ln>
            <a:noFill/>
          </a:ln>
        </p:spPr>
      </p:pic>
      <p:sp>
        <p:nvSpPr>
          <p:cNvPr id="66" name="Google Shape;66;p14"/>
          <p:cNvSpPr txBox="1"/>
          <p:nvPr/>
        </p:nvSpPr>
        <p:spPr>
          <a:xfrm>
            <a:off x="3877475" y="86525"/>
            <a:ext cx="3000000" cy="12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rgbClr val="333333"/>
                </a:solidFill>
                <a:highlight>
                  <a:srgbClr val="FFFFFF"/>
                </a:highlight>
                <a:latin typeface="Roboto"/>
                <a:ea typeface="Roboto"/>
                <a:cs typeface="Roboto"/>
                <a:sym typeface="Roboto"/>
              </a:rPr>
              <a:t>How Duke Ellington, Bill Strayhorn, Irving Townsend and Slim Gaillard turned Tchaikovsky’s famous ballet </a:t>
            </a:r>
            <a:r>
              <a:rPr i="1" lang="en" sz="1350">
                <a:solidFill>
                  <a:srgbClr val="333333"/>
                </a:solidFill>
                <a:highlight>
                  <a:srgbClr val="FFFFFF"/>
                </a:highlight>
                <a:latin typeface="Roboto"/>
                <a:ea typeface="Roboto"/>
                <a:cs typeface="Roboto"/>
                <a:sym typeface="Roboto"/>
              </a:rPr>
              <a:t>The Nutcracker</a:t>
            </a:r>
            <a:r>
              <a:rPr lang="en" sz="1350">
                <a:solidFill>
                  <a:srgbClr val="333333"/>
                </a:solidFill>
                <a:highlight>
                  <a:srgbClr val="FFFFFF"/>
                </a:highlight>
                <a:latin typeface="Roboto"/>
                <a:ea typeface="Roboto"/>
                <a:cs typeface="Roboto"/>
                <a:sym typeface="Roboto"/>
              </a:rPr>
              <a:t> into a jazz masterpiece.</a:t>
            </a:r>
            <a:endParaRPr/>
          </a:p>
        </p:txBody>
      </p:sp>
      <p:pic>
        <p:nvPicPr>
          <p:cNvPr id="67" name="Google Shape;67;p14"/>
          <p:cNvPicPr preferRelativeResize="0"/>
          <p:nvPr/>
        </p:nvPicPr>
        <p:blipFill>
          <a:blip r:embed="rId7">
            <a:alphaModFix/>
          </a:blip>
          <a:stretch>
            <a:fillRect/>
          </a:stretch>
        </p:blipFill>
        <p:spPr>
          <a:xfrm>
            <a:off x="7039250" y="152400"/>
            <a:ext cx="1952350" cy="2138711"/>
          </a:xfrm>
          <a:prstGeom prst="rect">
            <a:avLst/>
          </a:prstGeom>
          <a:noFill/>
          <a:ln>
            <a:noFill/>
          </a:ln>
        </p:spPr>
      </p:pic>
      <p:sp>
        <p:nvSpPr>
          <p:cNvPr id="68" name="Google Shape;68;p14"/>
          <p:cNvSpPr txBox="1"/>
          <p:nvPr/>
        </p:nvSpPr>
        <p:spPr>
          <a:xfrm>
            <a:off x="4572000" y="1408675"/>
            <a:ext cx="3000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rgbClr val="333333"/>
                </a:solidFill>
                <a:highlight>
                  <a:srgbClr val="FFFFFF"/>
                </a:highlight>
                <a:latin typeface="Roboto"/>
                <a:ea typeface="Roboto"/>
                <a:cs typeface="Roboto"/>
                <a:sym typeface="Roboto"/>
              </a:rPr>
              <a:t>Ryan's text tells the story of Anderson's childhood in south Philadelphia, where her supportive church family fostered her early confidence in her gift, and of her later life navigating the roadblocks of racial prejudice she encountered at every stage of her career.</a:t>
            </a:r>
            <a:endParaRPr/>
          </a:p>
        </p:txBody>
      </p:sp>
      <p:sp>
        <p:nvSpPr>
          <p:cNvPr id="69" name="Google Shape;69;p14"/>
          <p:cNvSpPr txBox="1"/>
          <p:nvPr/>
        </p:nvSpPr>
        <p:spPr>
          <a:xfrm>
            <a:off x="7572000" y="2476325"/>
            <a:ext cx="1572000" cy="6927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latin typeface="Amatic SC"/>
                <a:ea typeface="Amatic SC"/>
                <a:cs typeface="Amatic SC"/>
                <a:sym typeface="Amatic SC"/>
              </a:rPr>
              <a:t>Before 1960</a:t>
            </a:r>
            <a:endParaRPr b="1" sz="3300">
              <a:latin typeface="Amatic SC"/>
              <a:ea typeface="Amatic SC"/>
              <a:cs typeface="Amatic SC"/>
              <a:sym typeface="Amatic SC"/>
            </a:endParaRPr>
          </a:p>
        </p:txBody>
      </p:sp>
      <p:pic>
        <p:nvPicPr>
          <p:cNvPr id="70" name="Google Shape;70;p14"/>
          <p:cNvPicPr preferRelativeResize="0"/>
          <p:nvPr/>
        </p:nvPicPr>
        <p:blipFill>
          <a:blip r:embed="rId8">
            <a:alphaModFix/>
          </a:blip>
          <a:stretch>
            <a:fillRect/>
          </a:stretch>
        </p:blipFill>
        <p:spPr>
          <a:xfrm>
            <a:off x="2870560" y="3296264"/>
            <a:ext cx="1922353" cy="18304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2"/>
          <p:cNvSpPr txBox="1"/>
          <p:nvPr>
            <p:ph type="ctrTitle"/>
          </p:nvPr>
        </p:nvSpPr>
        <p:spPr>
          <a:xfrm>
            <a:off x="0" y="-378150"/>
            <a:ext cx="3541500" cy="3399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1050">
                <a:solidFill>
                  <a:srgbClr val="0F1111"/>
                </a:solidFill>
                <a:highlight>
                  <a:srgbClr val="FFFFFF"/>
                </a:highlight>
                <a:latin typeface="Arial"/>
                <a:ea typeface="Arial"/>
                <a:cs typeface="Arial"/>
                <a:sym typeface="Arial"/>
              </a:rPr>
              <a:t>For as long as ZJ can remember, his dad has been everyone's hero. As a charming, talented pro football star, he's as beloved to the neighborhood kids he plays with as he is to his millions of adoring sports fans. But lately life at ZJ's house is anything but charming. His dad is having trouble remembering things and seems to be angry all the time. ZJ's mom explains it's because of all the head injuries his dad sustained during his career. ZJ can understand that--but it doesn't make the sting any less real when his own father forgets his name. As ZJ contemplates his new reality, he has to figure out how to hold on tight to family traditions and recollections of the glory days, all the while wondering what their past amounts to if his father can't remember it. And most importantly, can those happy feelings ever be </a:t>
            </a:r>
            <a:r>
              <a:rPr b="0" lang="en" sz="1050">
                <a:solidFill>
                  <a:srgbClr val="0F1111"/>
                </a:solidFill>
                <a:highlight>
                  <a:srgbClr val="FFFFFF"/>
                </a:highlight>
                <a:latin typeface="Arial"/>
                <a:ea typeface="Arial"/>
                <a:cs typeface="Arial"/>
                <a:sym typeface="Arial"/>
              </a:rPr>
              <a:t>claimed</a:t>
            </a:r>
            <a:r>
              <a:rPr b="0" lang="en" sz="1050">
                <a:solidFill>
                  <a:srgbClr val="0F1111"/>
                </a:solidFill>
                <a:highlight>
                  <a:srgbClr val="FFFFFF"/>
                </a:highlight>
                <a:latin typeface="Arial"/>
                <a:ea typeface="Arial"/>
                <a:cs typeface="Arial"/>
                <a:sym typeface="Arial"/>
              </a:rPr>
              <a:t> when they are all so busy aching for the past?</a:t>
            </a:r>
            <a:endParaRPr/>
          </a:p>
        </p:txBody>
      </p:sp>
      <p:sp>
        <p:nvSpPr>
          <p:cNvPr id="242" name="Google Shape;242;p32"/>
          <p:cNvSpPr txBox="1"/>
          <p:nvPr/>
        </p:nvSpPr>
        <p:spPr>
          <a:xfrm>
            <a:off x="488175" y="3708050"/>
            <a:ext cx="1841700" cy="800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2000 +</a:t>
            </a:r>
            <a:endParaRPr b="1" sz="2200"/>
          </a:p>
        </p:txBody>
      </p:sp>
      <p:pic>
        <p:nvPicPr>
          <p:cNvPr id="243" name="Google Shape;243;p32"/>
          <p:cNvPicPr preferRelativeResize="0"/>
          <p:nvPr/>
        </p:nvPicPr>
        <p:blipFill>
          <a:blip r:embed="rId3">
            <a:alphaModFix/>
          </a:blip>
          <a:stretch>
            <a:fillRect/>
          </a:stretch>
        </p:blipFill>
        <p:spPr>
          <a:xfrm>
            <a:off x="1882476" y="2696100"/>
            <a:ext cx="1594150" cy="2447401"/>
          </a:xfrm>
          <a:prstGeom prst="rect">
            <a:avLst/>
          </a:prstGeom>
          <a:noFill/>
          <a:ln>
            <a:noFill/>
          </a:ln>
        </p:spPr>
      </p:pic>
      <p:pic>
        <p:nvPicPr>
          <p:cNvPr id="244" name="Google Shape;244;p32"/>
          <p:cNvPicPr preferRelativeResize="0"/>
          <p:nvPr/>
        </p:nvPicPr>
        <p:blipFill>
          <a:blip r:embed="rId4">
            <a:alphaModFix/>
          </a:blip>
          <a:stretch>
            <a:fillRect/>
          </a:stretch>
        </p:blipFill>
        <p:spPr>
          <a:xfrm>
            <a:off x="7038214" y="2571750"/>
            <a:ext cx="1636236" cy="2571750"/>
          </a:xfrm>
          <a:prstGeom prst="rect">
            <a:avLst/>
          </a:prstGeom>
          <a:noFill/>
          <a:ln>
            <a:noFill/>
          </a:ln>
        </p:spPr>
      </p:pic>
      <p:sp>
        <p:nvSpPr>
          <p:cNvPr id="245" name="Google Shape;245;p32"/>
          <p:cNvSpPr txBox="1"/>
          <p:nvPr/>
        </p:nvSpPr>
        <p:spPr>
          <a:xfrm>
            <a:off x="4838375" y="98100"/>
            <a:ext cx="42390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Jade believes she must get out of her poor neighborhood if she's ever going to succeed. Her mother tells her to take advantage of every opportunity that comes her way. And Jade has: every day she rides the bus away from her friends and to the private school where she feels like an outsider, but where she has plenty of opportunities. But some </a:t>
            </a:r>
            <a:r>
              <a:rPr i="1" lang="en" sz="1050">
                <a:solidFill>
                  <a:srgbClr val="0F1111"/>
                </a:solidFill>
                <a:highlight>
                  <a:srgbClr val="FFFFFF"/>
                </a:highlight>
              </a:rPr>
              <a:t>opportunities</a:t>
            </a:r>
            <a:r>
              <a:rPr lang="en" sz="1050">
                <a:solidFill>
                  <a:srgbClr val="0F1111"/>
                </a:solidFill>
                <a:highlight>
                  <a:srgbClr val="FFFFFF"/>
                </a:highlight>
              </a:rPr>
              <a:t> she doesn't really welcome, like an invitation to join Women to Women, a mentorship program for "at-risk" girls. Just because her mentor is black and graduated from the same high school doesn't mean she understands where Jade is coming from. She's tired of being singled out as someone who needs help, someone people want to fix. Jade wants to speak, to create, to express her joys and sorrows, her pain and her hope. Maybe there are some things she could show other women about understanding the world and finding ways to be real, to make a difference.</a:t>
            </a:r>
            <a:endParaRPr>
              <a:latin typeface="Source Code Pro"/>
              <a:ea typeface="Source Code Pro"/>
              <a:cs typeface="Source Code Pro"/>
              <a:sym typeface="Source Code Pro"/>
            </a:endParaRPr>
          </a:p>
        </p:txBody>
      </p:sp>
      <p:pic>
        <p:nvPicPr>
          <p:cNvPr id="246" name="Google Shape;246;p32"/>
          <p:cNvPicPr preferRelativeResize="0"/>
          <p:nvPr/>
        </p:nvPicPr>
        <p:blipFill>
          <a:blip r:embed="rId5">
            <a:alphaModFix/>
          </a:blip>
          <a:stretch>
            <a:fillRect/>
          </a:stretch>
        </p:blipFill>
        <p:spPr>
          <a:xfrm>
            <a:off x="4326325" y="3607025"/>
            <a:ext cx="2028825" cy="1400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3"/>
          <p:cNvPicPr preferRelativeResize="0"/>
          <p:nvPr/>
        </p:nvPicPr>
        <p:blipFill>
          <a:blip r:embed="rId3">
            <a:alphaModFix/>
          </a:blip>
          <a:stretch>
            <a:fillRect/>
          </a:stretch>
        </p:blipFill>
        <p:spPr>
          <a:xfrm>
            <a:off x="7733902" y="2459957"/>
            <a:ext cx="1410251" cy="2350375"/>
          </a:xfrm>
          <a:prstGeom prst="rect">
            <a:avLst/>
          </a:prstGeom>
          <a:noFill/>
          <a:ln>
            <a:noFill/>
          </a:ln>
        </p:spPr>
      </p:pic>
      <p:sp>
        <p:nvSpPr>
          <p:cNvPr id="252" name="Google Shape;252;p33"/>
          <p:cNvSpPr txBox="1"/>
          <p:nvPr/>
        </p:nvSpPr>
        <p:spPr>
          <a:xfrm>
            <a:off x="2411600" y="1401900"/>
            <a:ext cx="5322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When Gerald was a child he was fascinated by fire. But fire is dangerous and powerful, and tragedy strikes. His substance-addicted mother is taken from him. Then he loses the loving generosity of a favorite aunt, and a brutal stepfather with a flaming temper and an evil secret makes his life miserable. The one bright light in Gerald's life is his little half sister, Angel, whom he struggles to protect from her father, who is abusing her.</a:t>
            </a:r>
            <a:endParaRPr sz="1050">
              <a:solidFill>
                <a:srgbClr val="0F1111"/>
              </a:solidFill>
              <a:highlight>
                <a:srgbClr val="FFFFFF"/>
              </a:highlight>
            </a:endParaRPr>
          </a:p>
          <a:p>
            <a:pPr indent="0" lvl="0" marL="0" rtl="0" algn="l">
              <a:spcBef>
                <a:spcPts val="0"/>
              </a:spcBef>
              <a:spcAft>
                <a:spcPts val="0"/>
              </a:spcAft>
              <a:buNone/>
            </a:pPr>
            <a:r>
              <a:t/>
            </a:r>
            <a:endParaRPr sz="1050">
              <a:solidFill>
                <a:srgbClr val="0F1111"/>
              </a:solidFill>
              <a:highlight>
                <a:srgbClr val="FFFFFF"/>
              </a:highlight>
            </a:endParaRPr>
          </a:p>
          <a:p>
            <a:pPr indent="0" lvl="0" marL="0" rtl="0" algn="l">
              <a:spcBef>
                <a:spcPts val="0"/>
              </a:spcBef>
              <a:spcAft>
                <a:spcPts val="0"/>
              </a:spcAft>
              <a:buNone/>
            </a:pPr>
            <a:r>
              <a:rPr lang="en" sz="1050">
                <a:solidFill>
                  <a:srgbClr val="0F1111"/>
                </a:solidFill>
                <a:highlight>
                  <a:srgbClr val="FFFFFF"/>
                </a:highlight>
              </a:rPr>
              <a:t>Somehow Gerald manages to finds success as a member of the Hazelwood Tigers basketball team, and Angel develops her talents as a dancer, despite the trouble that still haunts them. And Gerald learns, painfully, that young friends can die and old enemies must be faced. In the end he must stand up to his stepfather alone in a blazing confrontation.</a:t>
            </a:r>
            <a:endParaRPr sz="1050">
              <a:solidFill>
                <a:srgbClr val="0F1111"/>
              </a:solidFill>
              <a:highlight>
                <a:srgbClr val="FFFFFF"/>
              </a:highlight>
            </a:endParaRPr>
          </a:p>
          <a:p>
            <a:pPr indent="0" lvl="0" marL="0" rtl="0" algn="l">
              <a:spcBef>
                <a:spcPts val="0"/>
              </a:spcBef>
              <a:spcAft>
                <a:spcPts val="0"/>
              </a:spcAft>
              <a:buNone/>
            </a:pPr>
            <a:r>
              <a:t/>
            </a:r>
            <a:endParaRPr/>
          </a:p>
        </p:txBody>
      </p:sp>
      <p:pic>
        <p:nvPicPr>
          <p:cNvPr id="253" name="Google Shape;253;p33"/>
          <p:cNvPicPr preferRelativeResize="0"/>
          <p:nvPr/>
        </p:nvPicPr>
        <p:blipFill>
          <a:blip r:embed="rId4">
            <a:alphaModFix/>
          </a:blip>
          <a:stretch>
            <a:fillRect/>
          </a:stretch>
        </p:blipFill>
        <p:spPr>
          <a:xfrm>
            <a:off x="0" y="1510702"/>
            <a:ext cx="2023899" cy="3045499"/>
          </a:xfrm>
          <a:prstGeom prst="rect">
            <a:avLst/>
          </a:prstGeom>
          <a:noFill/>
          <a:ln>
            <a:noFill/>
          </a:ln>
        </p:spPr>
      </p:pic>
      <p:sp>
        <p:nvSpPr>
          <p:cNvPr id="254" name="Google Shape;254;p33"/>
          <p:cNvSpPr txBox="1"/>
          <p:nvPr/>
        </p:nvSpPr>
        <p:spPr>
          <a:xfrm>
            <a:off x="152550" y="0"/>
            <a:ext cx="8991600" cy="127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100"/>
              </a:spcAft>
              <a:buNone/>
            </a:pPr>
            <a:r>
              <a:rPr lang="en" sz="1050">
                <a:solidFill>
                  <a:srgbClr val="0F1111"/>
                </a:solidFill>
                <a:highlight>
                  <a:srgbClr val="FFFFFF"/>
                </a:highlight>
              </a:rPr>
              <a:t>For Lafayette and his brothers, the challenges of growing up in New York City are compounded by the facts that they've lost their parents and it's up to eldest brother Ty'ree to support the boys, and middle brother Charlie has just returned home from a correctional facility.  Lafayette loves his brothers and would do anything if they could face the world as a team. But even though Ty'ree cares, he's just so busy with work and responsibility. And Charlie's changed so much that his former affection for his little brother has turned to open hostility.  Now, as Lafayette approaches 13, he needs the guidance and answers only his brothers can give him. The events of one dramatic weekend force the boys to make the choice to be there for each other--to really see each other--or to give in to the pain and problems of every day.</a:t>
            </a:r>
            <a:endParaRPr sz="1050">
              <a:solidFill>
                <a:srgbClr val="0F1111"/>
              </a:solidFill>
              <a:highlight>
                <a:srgbClr val="FFFFFF"/>
              </a:highlight>
            </a:endParaRPr>
          </a:p>
        </p:txBody>
      </p:sp>
      <p:sp>
        <p:nvSpPr>
          <p:cNvPr id="255" name="Google Shape;255;p33"/>
          <p:cNvSpPr txBox="1"/>
          <p:nvPr/>
        </p:nvSpPr>
        <p:spPr>
          <a:xfrm>
            <a:off x="7893850" y="1152425"/>
            <a:ext cx="1250700" cy="800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2000 +</a:t>
            </a:r>
            <a:endParaRPr/>
          </a:p>
        </p:txBody>
      </p:sp>
      <p:pic>
        <p:nvPicPr>
          <p:cNvPr id="256" name="Google Shape;256;p33"/>
          <p:cNvPicPr preferRelativeResize="0"/>
          <p:nvPr/>
        </p:nvPicPr>
        <p:blipFill>
          <a:blip r:embed="rId5">
            <a:alphaModFix/>
          </a:blip>
          <a:stretch>
            <a:fillRect/>
          </a:stretch>
        </p:blipFill>
        <p:spPr>
          <a:xfrm>
            <a:off x="2102675" y="3518950"/>
            <a:ext cx="2171700" cy="1504950"/>
          </a:xfrm>
          <a:prstGeom prst="rect">
            <a:avLst/>
          </a:prstGeom>
          <a:noFill/>
          <a:ln>
            <a:noFill/>
          </a:ln>
        </p:spPr>
      </p:pic>
      <p:pic>
        <p:nvPicPr>
          <p:cNvPr descr="Watch an exclusive interview with Sharon M. Draper, the author of Clubhouse Mysteries: Lost in the Tunnel of Time, to discover how her family and former students have inspired her stories, why she likes to let her characters decide where the narrative goes, and how books can give young readers answers to questions they might not know to ask.&#10;&#10;Get the book here: https://bit.ly/3o50aLn&#10;&#10;#ScholasticBookClubs #MeetTheAuthor #SharonDraper" id="257" name="Google Shape;257;p33" title="Meet Sharon M. Draper">
            <a:hlinkClick r:id="rId6"/>
          </p:cNvPr>
          <p:cNvPicPr preferRelativeResize="0"/>
          <p:nvPr/>
        </p:nvPicPr>
        <p:blipFill>
          <a:blip r:embed="rId7">
            <a:alphaModFix/>
          </a:blip>
          <a:stretch>
            <a:fillRect/>
          </a:stretch>
        </p:blipFill>
        <p:spPr>
          <a:xfrm>
            <a:off x="4532850" y="341417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4"/>
          <p:cNvPicPr preferRelativeResize="0"/>
          <p:nvPr/>
        </p:nvPicPr>
        <p:blipFill>
          <a:blip r:embed="rId3">
            <a:alphaModFix/>
          </a:blip>
          <a:stretch>
            <a:fillRect/>
          </a:stretch>
        </p:blipFill>
        <p:spPr>
          <a:xfrm>
            <a:off x="76175" y="0"/>
            <a:ext cx="2536575" cy="3487800"/>
          </a:xfrm>
          <a:prstGeom prst="rect">
            <a:avLst/>
          </a:prstGeom>
          <a:noFill/>
          <a:ln>
            <a:noFill/>
          </a:ln>
        </p:spPr>
      </p:pic>
      <p:sp>
        <p:nvSpPr>
          <p:cNvPr id="263" name="Google Shape;263;p34"/>
          <p:cNvSpPr txBox="1"/>
          <p:nvPr/>
        </p:nvSpPr>
        <p:spPr>
          <a:xfrm>
            <a:off x="2678900" y="345275"/>
            <a:ext cx="32319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141412"/>
                </a:solidFill>
                <a:highlight>
                  <a:schemeClr val="lt1"/>
                </a:highlight>
                <a:latin typeface="Source Sans Pro"/>
                <a:ea typeface="Source Sans Pro"/>
                <a:cs typeface="Source Sans Pro"/>
                <a:sym typeface="Source Sans Pro"/>
              </a:rPr>
              <a:t>Since they were first brought as captives to Virginia, the people who would become African Americans have struggled for freedom. Thousands fought for the rights of all Americans during the Revolutionary War, and for their own rights during the Civil War. Here is African-American history, told through the stories of the people whose experiences have shaped and continue to shape the America in which we live. A Coretta Scott King Author Award Winner.</a:t>
            </a:r>
            <a:endParaRPr/>
          </a:p>
        </p:txBody>
      </p:sp>
      <p:pic>
        <p:nvPicPr>
          <p:cNvPr id="264" name="Google Shape;264;p34"/>
          <p:cNvPicPr preferRelativeResize="0"/>
          <p:nvPr/>
        </p:nvPicPr>
        <p:blipFill>
          <a:blip r:embed="rId4">
            <a:alphaModFix/>
          </a:blip>
          <a:stretch>
            <a:fillRect/>
          </a:stretch>
        </p:blipFill>
        <p:spPr>
          <a:xfrm>
            <a:off x="4131900" y="2571750"/>
            <a:ext cx="1714075" cy="2458952"/>
          </a:xfrm>
          <a:prstGeom prst="rect">
            <a:avLst/>
          </a:prstGeom>
          <a:noFill/>
          <a:ln>
            <a:noFill/>
          </a:ln>
        </p:spPr>
      </p:pic>
      <p:sp>
        <p:nvSpPr>
          <p:cNvPr id="265" name="Google Shape;265;p34"/>
          <p:cNvSpPr txBox="1"/>
          <p:nvPr/>
        </p:nvSpPr>
        <p:spPr>
          <a:xfrm>
            <a:off x="5976950" y="112800"/>
            <a:ext cx="3000000" cy="491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Seventeen-year-old Avery Anderson is convinced her senior year is ruined when she's uprooted from her life in DC and forced into the hostile home of her terminally ill grandmother, Mama Letty. The tension between Avery’s mom and Mama Letty makes for a frosty arrival and unearths past drama they refuse to talk about. Every time Avery tries to look deeper, she’s turned away, leaving her desperate to learn the secrets that split her family in two.</a:t>
            </a:r>
            <a:endParaRPr sz="1050">
              <a:solidFill>
                <a:srgbClr val="0F1111"/>
              </a:solidFill>
              <a:highlight>
                <a:srgbClr val="FFFFFF"/>
              </a:highlight>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050">
                <a:solidFill>
                  <a:srgbClr val="0F1111"/>
                </a:solidFill>
                <a:highlight>
                  <a:srgbClr val="FFFFFF"/>
                </a:highlight>
              </a:rPr>
              <a:t>While tempers flare in her avoidant family, Avery finds friendship in unexpected places: in Simone Cole, her captivating next-door neighbor, and Jade Oliver, daughter of the town’s most prominent family―whose mother’s murder remains unsolved.</a:t>
            </a:r>
            <a:endParaRPr sz="1050">
              <a:solidFill>
                <a:srgbClr val="0F1111"/>
              </a:solidFill>
              <a:highlight>
                <a:srgbClr val="FFFFFF"/>
              </a:highlight>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050">
                <a:solidFill>
                  <a:srgbClr val="0F1111"/>
                </a:solidFill>
                <a:highlight>
                  <a:srgbClr val="FFFFFF"/>
                </a:highlight>
              </a:rPr>
              <a:t>As the three girls grow closer―Avery and Simone’s friendship blossoming into romance―the sharp-edged opinions of their small southern town begin to hint at something insidious underneath. The racist history of Bardell, Georgia is rooted in Avery’s family in ways she can’t even imagine. With Mama Letty's health dwindling every day, Avery must decide if digging for the truth is worth toppling the delicate relationships she's built in Bardell―or if some things are better left buried.</a:t>
            </a:r>
            <a:endParaRPr/>
          </a:p>
        </p:txBody>
      </p:sp>
      <p:pic>
        <p:nvPicPr>
          <p:cNvPr descr="Gaelynn Lea, the winner of NPR's second annual Tiny Desk Contest, makes music like nobody else. Her sounds are steeped in the deep melodies of great Irish fiddle tunes, but her performance and singing style aren't traditional. More than 6,000 artists submitted videos in which they performed an original song behind a desk of their choosing with the hope of winning a chance to play a Tiny Desk concert at NPR. Gaelynn Lea was the overwhelming favorite of our six judges.&#10;&#10;After voting for Lea, I wanted to learn more about her and her remarkable talent. Following about a minute of just focusing on the desk, her video pans to a small woman in a wheelchair as she plays a violin she holds like a cello. Lea has brittle bone disease, which made it necessary for her to reinvent the ordinary — and, in this case, a way to play the fiddle.&#10;&#10;I also discovered, after selecting Gaelynn Lea, that she'd become friends with Alan Sparhawk of the band Low. Sparhawk first heard her perform at a farmers market in Duluth, Minn., where they both live. They've become friends who sometimes make music together, recording under the name The Murder Of Crows, so I also invited Sparhawk to join Gaelynn Lea for two of her four songs at this special Tiny Desk concert. There was hardly a dry eye.&#10;&#10;Set List:&#10;&quot;Someday We'll Linger In The Sun&quot;&#10;&quot;Southwind&quot;&#10;&quot;Bird Song&quot;&#10;&quot;Moment Of Bliss&quot;&#10;&#10;Credits:&#10;Producers: Bob Boilen, Niki Walker; Audio Engineer: Josh Rogosin; Videographers: Niki Walker, Kara Frame; Production Assistant: Jackson Sinnenberg; Photo: Colin Marshall/NPR.&#10;&#10;For more Tiny Desk concerts, subscribe to our podcast: http://www.npr.org/podcasts/510292/tiny-desk-concerts-video" id="266" name="Google Shape;266;p34" title="Gaelynn Lea: NPR Music Tiny Desk Concert">
            <a:hlinkClick r:id="rId5"/>
          </p:cNvPr>
          <p:cNvPicPr preferRelativeResize="0"/>
          <p:nvPr/>
        </p:nvPicPr>
        <p:blipFill>
          <a:blip r:embed="rId6">
            <a:alphaModFix/>
          </a:blip>
          <a:stretch>
            <a:fillRect/>
          </a:stretch>
        </p:blipFill>
        <p:spPr>
          <a:xfrm>
            <a:off x="8" y="3541800"/>
            <a:ext cx="2847466" cy="1601700"/>
          </a:xfrm>
          <a:prstGeom prst="rect">
            <a:avLst/>
          </a:prstGeom>
          <a:noFill/>
          <a:ln>
            <a:noFill/>
          </a:ln>
        </p:spPr>
      </p:pic>
      <p:sp>
        <p:nvSpPr>
          <p:cNvPr id="267" name="Google Shape;267;p34"/>
          <p:cNvSpPr txBox="1"/>
          <p:nvPr/>
        </p:nvSpPr>
        <p:spPr>
          <a:xfrm>
            <a:off x="2524050" y="2486700"/>
            <a:ext cx="1392900" cy="800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2000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5"/>
          <p:cNvPicPr preferRelativeResize="0"/>
          <p:nvPr/>
        </p:nvPicPr>
        <p:blipFill>
          <a:blip r:embed="rId3">
            <a:alphaModFix/>
          </a:blip>
          <a:stretch>
            <a:fillRect/>
          </a:stretch>
        </p:blipFill>
        <p:spPr>
          <a:xfrm>
            <a:off x="345263" y="3043225"/>
            <a:ext cx="2333625" cy="1962150"/>
          </a:xfrm>
          <a:prstGeom prst="rect">
            <a:avLst/>
          </a:prstGeom>
          <a:noFill/>
          <a:ln>
            <a:noFill/>
          </a:ln>
        </p:spPr>
      </p:pic>
      <p:pic>
        <p:nvPicPr>
          <p:cNvPr id="273" name="Google Shape;273;p35"/>
          <p:cNvPicPr preferRelativeResize="0"/>
          <p:nvPr/>
        </p:nvPicPr>
        <p:blipFill>
          <a:blip r:embed="rId4">
            <a:alphaModFix/>
          </a:blip>
          <a:stretch>
            <a:fillRect/>
          </a:stretch>
        </p:blipFill>
        <p:spPr>
          <a:xfrm>
            <a:off x="5988819" y="2571750"/>
            <a:ext cx="2586050" cy="2586025"/>
          </a:xfrm>
          <a:prstGeom prst="rect">
            <a:avLst/>
          </a:prstGeom>
          <a:noFill/>
          <a:ln>
            <a:noFill/>
          </a:ln>
        </p:spPr>
      </p:pic>
      <p:sp>
        <p:nvSpPr>
          <p:cNvPr id="274" name="Google Shape;274;p35"/>
          <p:cNvSpPr txBox="1"/>
          <p:nvPr/>
        </p:nvSpPr>
        <p:spPr>
          <a:xfrm>
            <a:off x="6051125" y="0"/>
            <a:ext cx="30000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The day that changed it all for those in bondage on Galveston Island had begun as a Monday like any other. But once the proclamation of General Order No. 3 came, June 19th 1865 was forever transformed into a jubilee day, one all freedom-loving people continue to celebrate throughout America. "Juneteenth: This Day Was Made for You and Me" chronicles the history of that Texas proclamation along with a remembrance of the cost paid by so many to expand liberty's reach throughout the land. As decades' long champions of Juneteenth themselves say, "Juneteenth is [for] everyone."</a:t>
            </a:r>
            <a:endParaRPr/>
          </a:p>
        </p:txBody>
      </p:sp>
      <p:pic>
        <p:nvPicPr>
          <p:cNvPr id="275" name="Google Shape;275;p35"/>
          <p:cNvPicPr preferRelativeResize="0"/>
          <p:nvPr/>
        </p:nvPicPr>
        <p:blipFill>
          <a:blip r:embed="rId5">
            <a:alphaModFix/>
          </a:blip>
          <a:stretch>
            <a:fillRect/>
          </a:stretch>
        </p:blipFill>
        <p:spPr>
          <a:xfrm>
            <a:off x="2814175" y="2163300"/>
            <a:ext cx="2590800" cy="1771650"/>
          </a:xfrm>
          <a:prstGeom prst="rect">
            <a:avLst/>
          </a:prstGeom>
          <a:noFill/>
          <a:ln>
            <a:noFill/>
          </a:ln>
        </p:spPr>
      </p:pic>
      <p:pic>
        <p:nvPicPr>
          <p:cNvPr id="276" name="Google Shape;276;p35"/>
          <p:cNvPicPr preferRelativeResize="0"/>
          <p:nvPr/>
        </p:nvPicPr>
        <p:blipFill>
          <a:blip r:embed="rId6">
            <a:alphaModFix/>
          </a:blip>
          <a:stretch>
            <a:fillRect/>
          </a:stretch>
        </p:blipFill>
        <p:spPr>
          <a:xfrm>
            <a:off x="3402775" y="363250"/>
            <a:ext cx="2586050" cy="1720896"/>
          </a:xfrm>
          <a:prstGeom prst="rect">
            <a:avLst/>
          </a:prstGeom>
          <a:noFill/>
          <a:ln>
            <a:noFill/>
          </a:ln>
        </p:spPr>
      </p:pic>
      <p:pic>
        <p:nvPicPr>
          <p:cNvPr descr="Get to know the history of Juneteenth, a commemoration of the end of slavery in the United States after the Civil War.&#10;&#10;--&#10;&#10;At the end of the Civil War, though slavery was technically illegal in all states, it still persisted in the last bastions of the Confederacy. This was the case when Union General Gordon Granger marched his troops into Galveston, Texas on June 19th and announced that all enslaved people there were officially free. Karlos K. Hill and Soraya Field Fiorio dig into the history of Juneteenth.&#10;&#10;Lesson by Karlos K. Hill and Soraya Field Fiorio, directed by Rémi Cans, Atypicalist.&#10;&#10;Support Our Non-Profit Mission&#10;----------------------------------------------&#10;Support us on Patreon: http://bit.ly/TEDEdPatreon&#10;Check out our merch: http://bit.ly/TEDEDShop&#10;----------------------------------------------&#10;&#10;Connect With Us&#10;----------------------------------------------&#10;Sign up for our newsletter: http://bit.ly/TEDEdNewsletter&#10;Follow us on Facebook: http://bit.ly/TEDEdFacebook&#10;Find us on Twitter: http://bit.ly/TEDEdTwitter&#10;Peep us on Instagram: http://bit.ly/TEDEdInstagram&#10;----------------------------------------------&#10;&#10;Keep Learning&#10;----------------------------------------------&#10;View full lesson: https://ed.ted.com/lessons/when-did-slavery-actually-end-in-the-united-states-karlos-k-hill-and-soraya-field-fiorio&#10;Dig deeper with additional resources: https://ed.ted.com/lessons/when-did-slavery-actually-end-in-the-united-states-karlos-k-hill-and-soraya-field-fiorio#digdeeper&#10;&#10;Animator's website: https://www.atypicalist.com&#10;----------------------------------------------&#10;&#10;Thank you so much to our patrons for your support! Without you this video would not be possible! Hans Peng, Gaurav Mathur, Erik Biemans, Tony, Michelle, Katie and Josh Pedretti, Hoai Nam Tran, Kack-Kyun Kim, Michael Braun-Boghos, zjweele13, Anna-Pitschna Kunz, Edla Paniguel, Thomas Mungavan, Jaron Blackburn, Venkat Venkatakrishnan, ReuniteKorea, Aaron Henson, Rohan Gupta, Begum Tutuncu, Brian Richards, Jørgen Østerpart, Tyron Jung, Carsten Tobehn, Katie Dean, Ezgi Yersu, Gerald Onyango, alessandra tasso, Doreen Reynolds-Consolati, Manognya Chakrapani, Ayala Ron, Eunsun Kim, Phyllis Dubrow, Ophelia Gibson Best, Paul Schneider, Joichiro Yamada, Henrique Cassús, Karthik Cherala, Clarence E. Harper Jr., Vignan Velivela, Ana Maria, Exal Enrique Cisneros Tuch, Tejas Dc, Khalifa Alhulail, Martin Stephen, Jose Henrique Leopoldo e Silva, Mandeep Singh, Abhijit Kiran Valluri, Morgan Williams, Devin Harris, Pavel Zalevskiy, Karen Goepen-Wee and Filip Dabrowski." id="277" name="Google Shape;277;p35" title="What is Juneteenth, and why is it important? - Karlos K. Hill and Soraya Field Fiorio">
            <a:hlinkClick r:id="rId7"/>
          </p:cNvPr>
          <p:cNvPicPr preferRelativeResize="0"/>
          <p:nvPr/>
        </p:nvPicPr>
        <p:blipFill>
          <a:blip r:embed="rId8">
            <a:alphaModFix/>
          </a:blip>
          <a:stretch>
            <a:fillRect/>
          </a:stretch>
        </p:blipFill>
        <p:spPr>
          <a:xfrm>
            <a:off x="152400" y="152400"/>
            <a:ext cx="3048000" cy="1714500"/>
          </a:xfrm>
          <a:prstGeom prst="rect">
            <a:avLst/>
          </a:prstGeom>
          <a:noFill/>
          <a:ln>
            <a:noFill/>
          </a:ln>
        </p:spPr>
      </p:pic>
      <p:sp>
        <p:nvSpPr>
          <p:cNvPr id="278" name="Google Shape;278;p35"/>
          <p:cNvSpPr txBox="1"/>
          <p:nvPr/>
        </p:nvSpPr>
        <p:spPr>
          <a:xfrm>
            <a:off x="3492175" y="4357375"/>
            <a:ext cx="1392900" cy="800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2000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6"/>
          <p:cNvSpPr txBox="1"/>
          <p:nvPr/>
        </p:nvSpPr>
        <p:spPr>
          <a:xfrm>
            <a:off x="393650" y="2571750"/>
            <a:ext cx="6906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Clr>
                <a:schemeClr val="dk2"/>
              </a:buClr>
              <a:buSzPts val="1100"/>
              <a:buFont typeface="Arial"/>
              <a:buNone/>
            </a:pPr>
            <a:r>
              <a:t/>
            </a:r>
            <a:endParaRPr>
              <a:latin typeface="Source Sans Pro"/>
              <a:ea typeface="Source Sans Pro"/>
              <a:cs typeface="Source Sans Pro"/>
              <a:sym typeface="Source Sans Pro"/>
            </a:endParaRPr>
          </a:p>
        </p:txBody>
      </p:sp>
      <p:pic>
        <p:nvPicPr>
          <p:cNvPr id="284" name="Google Shape;284;p36"/>
          <p:cNvPicPr preferRelativeResize="0"/>
          <p:nvPr/>
        </p:nvPicPr>
        <p:blipFill>
          <a:blip r:embed="rId3">
            <a:alphaModFix/>
          </a:blip>
          <a:stretch>
            <a:fillRect/>
          </a:stretch>
        </p:blipFill>
        <p:spPr>
          <a:xfrm>
            <a:off x="0" y="1806400"/>
            <a:ext cx="8208525" cy="3337100"/>
          </a:xfrm>
          <a:prstGeom prst="rect">
            <a:avLst/>
          </a:prstGeom>
          <a:noFill/>
          <a:ln>
            <a:noFill/>
          </a:ln>
        </p:spPr>
      </p:pic>
      <p:sp>
        <p:nvSpPr>
          <p:cNvPr id="285" name="Google Shape;285;p36"/>
          <p:cNvSpPr txBox="1"/>
          <p:nvPr/>
        </p:nvSpPr>
        <p:spPr>
          <a:xfrm>
            <a:off x="0" y="0"/>
            <a:ext cx="6096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202124"/>
                </a:solidFill>
                <a:highlight>
                  <a:srgbClr val="FFFFFF"/>
                </a:highlight>
                <a:latin typeface="Roboto"/>
                <a:ea typeface="Roboto"/>
                <a:cs typeface="Roboto"/>
                <a:sym typeface="Roboto"/>
              </a:rPr>
              <a:t>Smoky Night is a 1994 children's book by Eve Bunting. It </a:t>
            </a:r>
            <a:r>
              <a:rPr lang="en" sz="1500">
                <a:solidFill>
                  <a:srgbClr val="040C28"/>
                </a:solidFill>
                <a:latin typeface="Roboto"/>
                <a:ea typeface="Roboto"/>
                <a:cs typeface="Roboto"/>
                <a:sym typeface="Roboto"/>
              </a:rPr>
              <a:t>tells the story of a Los Angeles riot and its aftermath through the eyes of a young boy named Daniel</a:t>
            </a:r>
            <a:r>
              <a:rPr lang="en" sz="1500">
                <a:solidFill>
                  <a:srgbClr val="202124"/>
                </a:solidFill>
                <a:highlight>
                  <a:srgbClr val="FFFFFF"/>
                </a:highlight>
                <a:latin typeface="Roboto"/>
                <a:ea typeface="Roboto"/>
                <a:cs typeface="Roboto"/>
                <a:sym typeface="Roboto"/>
              </a:rPr>
              <a:t>. The ongoing fires and looting force neighbors who previously disliked each other to work together to find their cats.</a:t>
            </a:r>
            <a:endParaRPr/>
          </a:p>
        </p:txBody>
      </p:sp>
      <p:pic>
        <p:nvPicPr>
          <p:cNvPr descr="Smoky Night&#10;Written by: Eve Bunting&#10;Illustrated by: David Diaz&#10;Published by: Harcourt Brace &amp; Company 1994" id="286" name="Google Shape;286;p36" title="Smoky Night Read Aloud">
            <a:hlinkClick r:id="rId4"/>
          </p:cNvPr>
          <p:cNvPicPr preferRelativeResize="0"/>
          <p:nvPr/>
        </p:nvPicPr>
        <p:blipFill>
          <a:blip r:embed="rId5">
            <a:alphaModFix/>
          </a:blip>
          <a:stretch>
            <a:fillRect/>
          </a:stretch>
        </p:blipFill>
        <p:spPr>
          <a:xfrm>
            <a:off x="6096000" y="0"/>
            <a:ext cx="3048000" cy="1714500"/>
          </a:xfrm>
          <a:prstGeom prst="rect">
            <a:avLst/>
          </a:prstGeom>
          <a:noFill/>
          <a:ln>
            <a:noFill/>
          </a:ln>
        </p:spPr>
      </p:pic>
      <p:sp>
        <p:nvSpPr>
          <p:cNvPr id="287" name="Google Shape;287;p36"/>
          <p:cNvSpPr txBox="1"/>
          <p:nvPr/>
        </p:nvSpPr>
        <p:spPr>
          <a:xfrm>
            <a:off x="4536300" y="1108200"/>
            <a:ext cx="1559700" cy="8004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2000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For education" id="292" name="Google Shape;292;p37" title="JOYFUL NOISE &quot;Man in the Mirror&quot; full scene 2012">
            <a:hlinkClick r:id="rId3"/>
          </p:cNvPr>
          <p:cNvPicPr preferRelativeResize="0"/>
          <p:nvPr/>
        </p:nvPicPr>
        <p:blipFill>
          <a:blip r:embed="rId4">
            <a:alphaModFix/>
          </a:blip>
          <a:stretch>
            <a:fillRect/>
          </a:stretch>
        </p:blipFill>
        <p:spPr>
          <a:xfrm>
            <a:off x="1064975" y="0"/>
            <a:ext cx="2820178" cy="1586350"/>
          </a:xfrm>
          <a:prstGeom prst="rect">
            <a:avLst/>
          </a:prstGeom>
          <a:noFill/>
          <a:ln>
            <a:noFill/>
          </a:ln>
        </p:spPr>
      </p:pic>
      <p:pic>
        <p:nvPicPr>
          <p:cNvPr descr="June 15, 2023 – In honor of the upcoming Juneteenth holiday and Black Music Month, join us for another episode of The Conversation with Al McFarlane as we discuss Black Music Month and the 2023 Juneteenth Minnesota - A Family Celebration. We'll explore the rich history of Black music and celebrate 50 years of Hip Hop. &#10; &#10;Our esteemed guests include Anika Robbins of the Anika Foundation, Gary Hines, Truth Maze, Muja Messiah, and DJ Huh. They will share their insights and the impact on our community. &#10; &#10;Don't miss the Juneteenth event in St. Paul at Allianz Field on June 17th, from 12-5 pm, where the community will come together to celebrate this important day. &#10; &#10;In the second segment of the show, Insight News book reviewer WD Forest and author Georgina (Gigi) Kiersten will discuss their LGBT romance novel, &quot;Fall Into You: A Season For Love.&quot; Learn about the inspiration behind the book and the importance of representation in literature. &#10; &#10;Don’t miss out on an enlighten conversation.  &#10; &#10;The Conversation With Al McFarlane (TCWAM), Weekdays at 1 pm CST / 2 pm EST / 11 am PST &#10; &#10;We hope you will join us at 1 pm CST / 2 pm EST / 11 am PST as we continue our ongoing conversations about how we can all make a difference in our community. &#10; &#10;SUBSCRIBE to TCWAM on Insight News YouTube channel: https://www.youtube.com/@InsightNewsMN    &#10; &#10;#minneapolis #stpaul #blackculture #community#MN #almcfarlane #theconversation #tcwam #blackmusicmonth #juneteenth" id="293" name="Google Shape;293;p37" title="Juneteenth Minnesota, Black Music Month, and Author Georgina (Gigi) Kiersten">
            <a:hlinkClick r:id="rId5"/>
          </p:cNvPr>
          <p:cNvPicPr preferRelativeResize="0"/>
          <p:nvPr/>
        </p:nvPicPr>
        <p:blipFill>
          <a:blip r:embed="rId6">
            <a:alphaModFix/>
          </a:blip>
          <a:stretch>
            <a:fillRect/>
          </a:stretch>
        </p:blipFill>
        <p:spPr>
          <a:xfrm>
            <a:off x="4383400" y="0"/>
            <a:ext cx="2820175" cy="1586349"/>
          </a:xfrm>
          <a:prstGeom prst="rect">
            <a:avLst/>
          </a:prstGeom>
          <a:noFill/>
          <a:ln>
            <a:noFill/>
          </a:ln>
        </p:spPr>
      </p:pic>
      <p:pic>
        <p:nvPicPr>
          <p:cNvPr descr="Listen to panelists Gary Hines, Harry Spike Moss, and DeSha Russell talk about the history of Black music in Minneapolis." id="294" name="Google Shape;294;p37" title="Black Music in Minneapolis">
            <a:hlinkClick r:id="rId7"/>
          </p:cNvPr>
          <p:cNvPicPr preferRelativeResize="0"/>
          <p:nvPr/>
        </p:nvPicPr>
        <p:blipFill>
          <a:blip r:embed="rId8">
            <a:alphaModFix/>
          </a:blip>
          <a:stretch>
            <a:fillRect/>
          </a:stretch>
        </p:blipFill>
        <p:spPr>
          <a:xfrm>
            <a:off x="741500" y="1848925"/>
            <a:ext cx="2820175" cy="1586349"/>
          </a:xfrm>
          <a:prstGeom prst="rect">
            <a:avLst/>
          </a:prstGeom>
          <a:noFill/>
          <a:ln>
            <a:noFill/>
          </a:ln>
        </p:spPr>
      </p:pic>
      <p:pic>
        <p:nvPicPr>
          <p:cNvPr descr="Music video by Sounds Of Blackness performing Hold On (Change Is Comin'). YouTube view counts pre-VEVO: 178,894 (C) 1997 UMG Recordings, Inc." id="295" name="Google Shape;295;p37" title="Sounds Of Blackness - Hold On (Change Is Comin')">
            <a:hlinkClick r:id="rId9"/>
          </p:cNvPr>
          <p:cNvPicPr preferRelativeResize="0"/>
          <p:nvPr/>
        </p:nvPicPr>
        <p:blipFill>
          <a:blip r:embed="rId10">
            <a:alphaModFix/>
          </a:blip>
          <a:stretch>
            <a:fillRect/>
          </a:stretch>
        </p:blipFill>
        <p:spPr>
          <a:xfrm>
            <a:off x="0" y="3557150"/>
            <a:ext cx="2820175" cy="1586349"/>
          </a:xfrm>
          <a:prstGeom prst="rect">
            <a:avLst/>
          </a:prstGeom>
          <a:noFill/>
          <a:ln>
            <a:noFill/>
          </a:ln>
        </p:spPr>
      </p:pic>
      <p:pic>
        <p:nvPicPr>
          <p:cNvPr descr="Jimmy Jam &amp; Terry Lewis Acceptance Speech at the #RockHall2022 Induction Ceremony" id="296" name="Google Shape;296;p37" title="Jimmy Jam &amp; Terry Lewis Acceptance Speech at the 2022 Rock &amp; Roll Hall of Fame Induction Ceremony">
            <a:hlinkClick r:id="rId11"/>
          </p:cNvPr>
          <p:cNvPicPr preferRelativeResize="0"/>
          <p:nvPr/>
        </p:nvPicPr>
        <p:blipFill>
          <a:blip r:embed="rId12">
            <a:alphaModFix/>
          </a:blip>
          <a:stretch>
            <a:fillRect/>
          </a:stretch>
        </p:blipFill>
        <p:spPr>
          <a:xfrm>
            <a:off x="4112975" y="1848925"/>
            <a:ext cx="2820178" cy="1586350"/>
          </a:xfrm>
          <a:prstGeom prst="rect">
            <a:avLst/>
          </a:prstGeom>
          <a:noFill/>
          <a:ln>
            <a:noFill/>
          </a:ln>
        </p:spPr>
      </p:pic>
      <p:pic>
        <p:nvPicPr>
          <p:cNvPr descr="If serendipity was a story, then you're about to watch one of the most fortunate strokes of luck ever at WCCO. A mysterious gem - unearthed on accident - giving people a glimpse into Minneapolis history through the eyes of a young musical icon -- Prince." id="297" name="Google Shape;297;p37" title="The Little Prince: Footage Unearthed Of Superstar At Age 11">
            <a:hlinkClick r:id="rId13"/>
          </p:cNvPr>
          <p:cNvPicPr preferRelativeResize="0"/>
          <p:nvPr/>
        </p:nvPicPr>
        <p:blipFill>
          <a:blip r:embed="rId14">
            <a:alphaModFix/>
          </a:blip>
          <a:stretch>
            <a:fillRect/>
          </a:stretch>
        </p:blipFill>
        <p:spPr>
          <a:xfrm>
            <a:off x="3477400" y="3557150"/>
            <a:ext cx="2820178" cy="1586350"/>
          </a:xfrm>
          <a:prstGeom prst="rect">
            <a:avLst/>
          </a:prstGeom>
          <a:noFill/>
          <a:ln>
            <a:noFill/>
          </a:ln>
        </p:spPr>
      </p:pic>
      <p:sp>
        <p:nvSpPr>
          <p:cNvPr id="298" name="Google Shape;298;p37"/>
          <p:cNvSpPr txBox="1"/>
          <p:nvPr/>
        </p:nvSpPr>
        <p:spPr>
          <a:xfrm rot="5400000">
            <a:off x="6172875" y="2002200"/>
            <a:ext cx="4197000" cy="11391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200">
                <a:latin typeface="Amatic SC"/>
                <a:ea typeface="Amatic SC"/>
                <a:cs typeface="Amatic SC"/>
                <a:sym typeface="Amatic SC"/>
              </a:rPr>
              <a:t>Minnesota Music</a:t>
            </a:r>
            <a:endParaRPr b="1" sz="62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The Penumbra Theatre in St. Paul is using its connection with art and storytelling to create a space for racial healing.&#10;Subscribe for more from FOX 9: https://bit.ly/3p5NDSU" id="303" name="Google Shape;303;p38" title="Renowned Penumbra Theatre using art to create space for healing | FOX 9 KMSP">
            <a:hlinkClick r:id="rId3"/>
          </p:cNvPr>
          <p:cNvPicPr preferRelativeResize="0"/>
          <p:nvPr/>
        </p:nvPicPr>
        <p:blipFill>
          <a:blip r:embed="rId4">
            <a:alphaModFix/>
          </a:blip>
          <a:stretch>
            <a:fillRect/>
          </a:stretch>
        </p:blipFill>
        <p:spPr>
          <a:xfrm>
            <a:off x="152400" y="152400"/>
            <a:ext cx="3048000" cy="1714500"/>
          </a:xfrm>
          <a:prstGeom prst="rect">
            <a:avLst/>
          </a:prstGeom>
          <a:noFill/>
          <a:ln>
            <a:noFill/>
          </a:ln>
        </p:spPr>
      </p:pic>
      <p:pic>
        <p:nvPicPr>
          <p:cNvPr descr="Two Twin Cities theater companies partner for the first time." id="304" name="Google Shape;304;p38" title="Explore MN Theater: Penumbra Theatre and Children’s Theatre Company">
            <a:hlinkClick r:id="rId5"/>
          </p:cNvPr>
          <p:cNvPicPr preferRelativeResize="0"/>
          <p:nvPr/>
        </p:nvPicPr>
        <p:blipFill>
          <a:blip r:embed="rId6">
            <a:alphaModFix/>
          </a:blip>
          <a:stretch>
            <a:fillRect/>
          </a:stretch>
        </p:blipFill>
        <p:spPr>
          <a:xfrm>
            <a:off x="3352800" y="152400"/>
            <a:ext cx="3048000" cy="1714500"/>
          </a:xfrm>
          <a:prstGeom prst="rect">
            <a:avLst/>
          </a:prstGeom>
          <a:noFill/>
          <a:ln>
            <a:noFill/>
          </a:ln>
        </p:spPr>
      </p:pic>
      <p:pic>
        <p:nvPicPr>
          <p:cNvPr descr="http://www.mnhs.org/ Lou Bellamy, Founder and Emeritus Artistic Director of Penumbra Theatre Company, reflects on his life's work of creating and sustaining an African American theatre company in the Rondo community of St. Paul." id="305" name="Google Shape;305;p38" title="Storied: Penumbra, Part 1">
            <a:hlinkClick r:id="rId7"/>
          </p:cNvPr>
          <p:cNvPicPr preferRelativeResize="0"/>
          <p:nvPr/>
        </p:nvPicPr>
        <p:blipFill>
          <a:blip r:embed="rId8">
            <a:alphaModFix/>
          </a:blip>
          <a:stretch>
            <a:fillRect/>
          </a:stretch>
        </p:blipFill>
        <p:spPr>
          <a:xfrm>
            <a:off x="152400" y="2019300"/>
            <a:ext cx="3048000" cy="1714500"/>
          </a:xfrm>
          <a:prstGeom prst="rect">
            <a:avLst/>
          </a:prstGeom>
          <a:noFill/>
          <a:ln>
            <a:noFill/>
          </a:ln>
        </p:spPr>
      </p:pic>
      <p:pic>
        <p:nvPicPr>
          <p:cNvPr descr="January 23 – March 18, 2018. Children's Theatre Company and Penumbra Theatre are proud to present The Wiz. Featuring a star-studded cast, this production kicks off an exciting new partnership." id="306" name="Google Shape;306;p38" title="The Wiz: A Children's Theatre Company and Penumbra Theatre Company Partnership">
            <a:hlinkClick r:id="rId9"/>
          </p:cNvPr>
          <p:cNvPicPr preferRelativeResize="0"/>
          <p:nvPr/>
        </p:nvPicPr>
        <p:blipFill>
          <a:blip r:embed="rId10">
            <a:alphaModFix/>
          </a:blip>
          <a:stretch>
            <a:fillRect/>
          </a:stretch>
        </p:blipFill>
        <p:spPr>
          <a:xfrm>
            <a:off x="3352800" y="2019300"/>
            <a:ext cx="3048000" cy="1714500"/>
          </a:xfrm>
          <a:prstGeom prst="rect">
            <a:avLst/>
          </a:prstGeom>
          <a:noFill/>
          <a:ln>
            <a:noFill/>
          </a:ln>
        </p:spPr>
      </p:pic>
      <p:pic>
        <p:nvPicPr>
          <p:cNvPr descr="In the months since the police killing of George Floyd, cultural institutions nationwide have grappled with their identities and missions. But for the Penumbra Theatre, just miles from the site of Floyd’s murder, that re-examination began long before May, 2020. Jeffrey Brown has this story, part of our ongoing arts and culture coverage, CANVAS.&#10;&#10;Stream your PBS favorites with the PBS app: https://to.pbs.org/2Jb8twG&#10;Find more from PBS NewsHour at https://www.pbs.org/newshour&#10;Subscribe to our YouTube channel: https://bit.ly/2HfsCD6&#10;&#10;Follow us:&#10;Facebook: http://www.pbs.org/newshour&#10;Twitter: http://www.twitter.com/newshour&#10;Instagram: http://www.instagram.com/newshour&#10;&#10;Subscribe:&#10;PBS NewsHour podcasts: https://www.pbs.org/newshour/podcasts&#10;Newsletters: https://www.pbs.org/newshour/subscribe" id="307" name="Google Shape;307;p38" title="How this Black theater group is using art as a tool to 'awaken' people">
            <a:hlinkClick r:id="rId11"/>
          </p:cNvPr>
          <p:cNvPicPr preferRelativeResize="0"/>
          <p:nvPr/>
        </p:nvPicPr>
        <p:blipFill>
          <a:blip r:embed="rId12">
            <a:alphaModFix/>
          </a:blip>
          <a:stretch>
            <a:fillRect/>
          </a:stretch>
        </p:blipFill>
        <p:spPr>
          <a:xfrm>
            <a:off x="152400" y="3886200"/>
            <a:ext cx="3048000" cy="1714500"/>
          </a:xfrm>
          <a:prstGeom prst="rect">
            <a:avLst/>
          </a:prstGeom>
          <a:noFill/>
          <a:ln>
            <a:noFill/>
          </a:ln>
        </p:spPr>
      </p:pic>
      <p:pic>
        <p:nvPicPr>
          <p:cNvPr descr="Sarah Bellamy puts her own stamp on Penumbra Theatre, which was founded by her father. Her work, focused both for the stage and off stage, aims to amplify African-American stories and experiences to a wide audience.&#10;&#10;Read more about Sarah Bellamy: https://tinyurl.com/y4bwqd8r&#10;&#10;For more Arts and Culture content, check out TPT Originals: https://www.tptoriginals.org/series/minnesota-original/&#10;&#10;----- &#10;About Us - MN Original is Twin Cites PBS’s award-winning arts series celebrating Minnesota’s creative community, across all disciplines and all cultures. MN Original increases awareness of Minnesota artists, arts organizations and arts venues, inspires viewers to think about the arts and artists in new ways and cultivates new audiences for the arts by promoting a deeper understanding of the creative process, curating contemporary arts in Minnesota for generations to come. &#10;&#10;Website: http://www.tptoriginals.org&#10;Facebook: http://www.facebook.com/mnoriginal &#10;Twitter: http://www.twitter.com/mnoriginal &#10;Instagram: http://www.instagram.com/mnoriginal &#10;Pinterest: http://www.pinterest.com/mnopins" id="308" name="Google Shape;308;p38" title="Sarah Bellamy | Theater">
            <a:hlinkClick r:id="rId13"/>
          </p:cNvPr>
          <p:cNvPicPr preferRelativeResize="0"/>
          <p:nvPr/>
        </p:nvPicPr>
        <p:blipFill>
          <a:blip r:embed="rId14">
            <a:alphaModFix/>
          </a:blip>
          <a:stretch>
            <a:fillRect/>
          </a:stretch>
        </p:blipFill>
        <p:spPr>
          <a:xfrm>
            <a:off x="3352800" y="3886200"/>
            <a:ext cx="3048000" cy="1714500"/>
          </a:xfrm>
          <a:prstGeom prst="rect">
            <a:avLst/>
          </a:prstGeom>
          <a:noFill/>
          <a:ln>
            <a:noFill/>
          </a:ln>
        </p:spPr>
      </p:pic>
      <p:sp>
        <p:nvSpPr>
          <p:cNvPr id="309" name="Google Shape;309;p38"/>
          <p:cNvSpPr txBox="1"/>
          <p:nvPr/>
        </p:nvSpPr>
        <p:spPr>
          <a:xfrm rot="5400694">
            <a:off x="5571575" y="1919751"/>
            <a:ext cx="4460700" cy="11391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200">
                <a:latin typeface="Amatic SC"/>
                <a:ea typeface="Amatic SC"/>
                <a:cs typeface="Amatic SC"/>
                <a:sym typeface="Amatic SC"/>
              </a:rPr>
              <a:t>Minnesota Theater</a:t>
            </a:r>
            <a:endParaRPr b="1" sz="62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ctrTitle"/>
          </p:nvPr>
        </p:nvSpPr>
        <p:spPr>
          <a:xfrm>
            <a:off x="311700" y="392150"/>
            <a:ext cx="8520600" cy="1953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0" lang="en" sz="1550">
                <a:solidFill>
                  <a:srgbClr val="0F1111"/>
                </a:solidFill>
                <a:highlight>
                  <a:srgbClr val="FFFFFF"/>
                </a:highlight>
                <a:latin typeface="Arial"/>
                <a:ea typeface="Arial"/>
                <a:cs typeface="Arial"/>
                <a:sym typeface="Arial"/>
              </a:rPr>
              <a:t>A Coretta Scott King Honor Award recipient, </a:t>
            </a:r>
            <a:r>
              <a:rPr b="0" i="1" lang="en" sz="1550">
                <a:solidFill>
                  <a:srgbClr val="0F1111"/>
                </a:solidFill>
                <a:highlight>
                  <a:srgbClr val="FFFFFF"/>
                </a:highlight>
                <a:latin typeface="Arial"/>
                <a:ea typeface="Arial"/>
                <a:cs typeface="Arial"/>
                <a:sym typeface="Arial"/>
              </a:rPr>
              <a:t>Poetry for Young People: Langston Hughes</a:t>
            </a:r>
            <a:r>
              <a:rPr b="0" lang="en" sz="1550">
                <a:solidFill>
                  <a:srgbClr val="0F1111"/>
                </a:solidFill>
                <a:highlight>
                  <a:srgbClr val="FFFFFF"/>
                </a:highlight>
                <a:latin typeface="Arial"/>
                <a:ea typeface="Arial"/>
                <a:cs typeface="Arial"/>
                <a:sym typeface="Arial"/>
              </a:rPr>
              <a:t> includes 26 of the poet’s most influential pieces, including: “Mother to Son”; “My People”; “Words Like Freedom”; “I, Too”; and “The Negro Speaks of Rivers”—Hughes’s first published piece, which was originally released in June 1921. This collection is curated and annotated by Arnold Rampersad and David Roessel, two leading poetry experts. It also features gallery-quality art by Benny Andrews and a new foreword by Renée Watson, a Newbery Honor Award recipient and founder of the I, Too Arts Collective. </a:t>
            </a:r>
            <a:endParaRPr sz="8500"/>
          </a:p>
        </p:txBody>
      </p:sp>
      <p:pic>
        <p:nvPicPr>
          <p:cNvPr id="76" name="Google Shape;76;p15"/>
          <p:cNvPicPr preferRelativeResize="0"/>
          <p:nvPr/>
        </p:nvPicPr>
        <p:blipFill>
          <a:blip r:embed="rId3">
            <a:alphaModFix/>
          </a:blip>
          <a:stretch>
            <a:fillRect/>
          </a:stretch>
        </p:blipFill>
        <p:spPr>
          <a:xfrm>
            <a:off x="124900" y="2494063"/>
            <a:ext cx="2095500" cy="2447925"/>
          </a:xfrm>
          <a:prstGeom prst="rect">
            <a:avLst/>
          </a:prstGeom>
          <a:noFill/>
          <a:ln>
            <a:noFill/>
          </a:ln>
        </p:spPr>
      </p:pic>
      <p:pic>
        <p:nvPicPr>
          <p:cNvPr descr="Langston Hughes was the leading voice of the Harlem Renaissance, whose poetry showcased the dignity and beauty in ordinary black life. The hours he spent in Harlem clubs affected his work, making him one of the innovators of Jazz Poetry. Find out more about his life in this short biography. #Biography &#10;&#10;Subscribe for more Biography: http://aetv.us/2AsWMPH  &#10;Delve deeper into Biography on our site: http://www.biography.com  &#10;Follow Biography for more surprising stories from fascinating lives: &#10;Facebook - https://www.facebook.com/Biography  &#10;Instagram - https://www.instagram.com/biography  &#10;Twitter - https://twitter.com/biography   &#10;&#10;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 id="77" name="Google Shape;77;p15" title="Langston Hughes: Leading Voice of the Harlem Renaissance | Biography">
            <a:hlinkClick r:id="rId4"/>
          </p:cNvPr>
          <p:cNvPicPr preferRelativeResize="0"/>
          <p:nvPr/>
        </p:nvPicPr>
        <p:blipFill>
          <a:blip r:embed="rId5">
            <a:alphaModFix/>
          </a:blip>
          <a:stretch>
            <a:fillRect/>
          </a:stretch>
        </p:blipFill>
        <p:spPr>
          <a:xfrm>
            <a:off x="2504550" y="3367475"/>
            <a:ext cx="3048000" cy="1714500"/>
          </a:xfrm>
          <a:prstGeom prst="rect">
            <a:avLst/>
          </a:prstGeom>
          <a:noFill/>
          <a:ln>
            <a:noFill/>
          </a:ln>
        </p:spPr>
      </p:pic>
      <p:pic>
        <p:nvPicPr>
          <p:cNvPr descr="Visit us at https://www.gradesaver.com/langston-hughes-poems/study-guide/video-harlem to read the full video transcript and our study guide for this classic poem, which includes a full list of characters, themes, and much more.&#10;&#10;“Harlem” is one of Langston Hughes’s most famous works; it is likely the most common Hughes poem taught in American schools. Written in 1951, it addresses one of Hughes’ most common themes: the limitations of the American Dream for African-Americans. The poem has eleven short lines in four stanzas, and all but one line are questions. &#10;&#10;Hughes titled this poem “Harlem” after the New York neighborhood that became the center of the Harlem Renaissance, a major creative blossoming of music, literature, and art in the 1910s and 1920s. Many African-American families saw Harlem as a sanctuary from the frequent discrimination they faced in other parts of the country. Unfortunately, Harlem’s glamour faded at the beginning of the 1930s when the Great Depression set in, leaving many who had prospered in Harlem destitute once more. &#10;&#10;The poem begins with the famous line, “What happens to a dream deferred?” A sense of silence follows this powerful question, created in part by the white space on the page. The speaker does not refer to a specific dream, but suggests the difficulty of dreaming or aspiring to great things due to the oppressive environment surrounding Black America. &#10;&#10;In the three stanzas that follow, the speaker—a Black person, perhaps the poet or a professor—muses on the fate of this “dream deferred.” He wonders if it “dries up like a raisin in the sun,” or if it “oozes like a wound and then runs.” It might smell like “rotten meat” or develop a “sugary crust.” It might just sag like a “heavy load,” or it might “explode.” &#10;&#10;The verbs in the poem—&quot;drying up,” “festering,” “oozing,” “stinking,” and “crusting over”—create potent images, allowing the reader to smell, feel, and taste these discarded dreams. A “dream deferred” does not simply vanish, rather, it undergoes an evolution, approaching a physical state of decay. &#10;The last line of the poem—“Or does it explode?”—stands out because it is italicized; it invites many interpretations. The “explosion” could refer to the riots in Harlem of 1935 and 1943, or more generally, the way that oppressive conditions inevitably led to open and overt rebellion.  In a figurative sense, the “explosion” also suggests the explosion or undoing of a cultural myth or the overturning of a deeply held belief. &#10;&#10;Hughes was intimately aware of the challenges he faced as a black man in America, and this poem reflects his complicated experience." id="78" name="Google Shape;78;p15" title="“Harlem” Video Summary">
            <a:hlinkClick r:id="rId6"/>
          </p:cNvPr>
          <p:cNvPicPr preferRelativeResize="0"/>
          <p:nvPr/>
        </p:nvPicPr>
        <p:blipFill>
          <a:blip r:embed="rId7">
            <a:alphaModFix/>
          </a:blip>
          <a:stretch>
            <a:fillRect/>
          </a:stretch>
        </p:blipFill>
        <p:spPr>
          <a:xfrm>
            <a:off x="5704950" y="2497850"/>
            <a:ext cx="3048000" cy="1714500"/>
          </a:xfrm>
          <a:prstGeom prst="rect">
            <a:avLst/>
          </a:prstGeom>
          <a:noFill/>
          <a:ln>
            <a:noFill/>
          </a:ln>
        </p:spPr>
      </p:pic>
      <p:sp>
        <p:nvSpPr>
          <p:cNvPr id="79" name="Google Shape;79;p15"/>
          <p:cNvSpPr txBox="1"/>
          <p:nvPr/>
        </p:nvSpPr>
        <p:spPr>
          <a:xfrm>
            <a:off x="6838400" y="4307850"/>
            <a:ext cx="2071500" cy="7080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latin typeface="Amatic SC"/>
                <a:ea typeface="Amatic SC"/>
                <a:cs typeface="Amatic SC"/>
                <a:sym typeface="Amatic SC"/>
              </a:rPr>
              <a:t>Before 1960</a:t>
            </a:r>
            <a:endParaRPr b="1" sz="34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ctrTitle"/>
          </p:nvPr>
        </p:nvSpPr>
        <p:spPr>
          <a:xfrm>
            <a:off x="190050" y="0"/>
            <a:ext cx="6358200" cy="357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solidFill>
                  <a:srgbClr val="141412"/>
                </a:solidFill>
                <a:highlight>
                  <a:srgbClr val="FFFFFF"/>
                </a:highlight>
                <a:latin typeface="Source Sans Pro"/>
                <a:ea typeface="Source Sans Pro"/>
                <a:cs typeface="Source Sans Pro"/>
                <a:sym typeface="Source Sans Pro"/>
              </a:rPr>
              <a:t>“In truth, everything in my life in 1951 that was personal and had value was white,” Walter Dean Myers later wrote in his memoir “Bad Boy.” It wasn’t until he reached adulthood and read “Sonny’s Blues,” by James Baldwin, a fellow Harlemite, that he felt he had permission to offer the world a narrative with blackness at its core. By then, after a stint in the Army, he was writing seriously. In 1968, his picture-book manuscript for “Where Does the Day Go” won a contest for black writers by the Council on Interracial Books for Children. It was published the following year. Eventually he would write more than a hundred books for young people: lyrical picture books and gritty novels, poetry and short stories, history, biography, memoir, books that earned him nearly every major award children’s publishing had to offer.</a:t>
            </a:r>
            <a:endParaRPr sz="1600">
              <a:highlight>
                <a:schemeClr val="dk1"/>
              </a:highlight>
            </a:endParaRPr>
          </a:p>
          <a:p>
            <a:pPr indent="0" lvl="0" marL="0" rtl="0" algn="ctr">
              <a:spcBef>
                <a:spcPts val="0"/>
              </a:spcBef>
              <a:spcAft>
                <a:spcPts val="0"/>
              </a:spcAft>
              <a:buNone/>
            </a:pPr>
            <a:r>
              <a:t/>
            </a:r>
            <a:endParaRPr sz="1600"/>
          </a:p>
        </p:txBody>
      </p:sp>
      <p:sp>
        <p:nvSpPr>
          <p:cNvPr id="85" name="Google Shape;85;p16"/>
          <p:cNvSpPr txBox="1"/>
          <p:nvPr/>
        </p:nvSpPr>
        <p:spPr>
          <a:xfrm>
            <a:off x="6894475" y="245950"/>
            <a:ext cx="18051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Before 1960</a:t>
            </a:r>
            <a:endParaRPr b="1" sz="3500">
              <a:latin typeface="Amatic SC"/>
              <a:ea typeface="Amatic SC"/>
              <a:cs typeface="Amatic SC"/>
              <a:sym typeface="Amatic SC"/>
            </a:endParaRPr>
          </a:p>
        </p:txBody>
      </p:sp>
      <p:pic>
        <p:nvPicPr>
          <p:cNvPr id="86" name="Google Shape;86;p16"/>
          <p:cNvPicPr preferRelativeResize="0"/>
          <p:nvPr/>
        </p:nvPicPr>
        <p:blipFill>
          <a:blip r:embed="rId3">
            <a:alphaModFix/>
          </a:blip>
          <a:stretch>
            <a:fillRect/>
          </a:stretch>
        </p:blipFill>
        <p:spPr>
          <a:xfrm>
            <a:off x="6364225" y="1251750"/>
            <a:ext cx="5533526" cy="3570600"/>
          </a:xfrm>
          <a:prstGeom prst="rect">
            <a:avLst/>
          </a:prstGeom>
          <a:noFill/>
          <a:ln>
            <a:noFill/>
          </a:ln>
        </p:spPr>
      </p:pic>
      <p:sp>
        <p:nvSpPr>
          <p:cNvPr id="87" name="Google Shape;87;p16"/>
          <p:cNvSpPr txBox="1"/>
          <p:nvPr/>
        </p:nvSpPr>
        <p:spPr>
          <a:xfrm>
            <a:off x="276700" y="3728750"/>
            <a:ext cx="48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Walter Dean Myers is the award-winning author of over 100 books, written especially for young adults and children. His goal: to get more children reading. Jeffrey Brown reports on how reading and writing saved helped Myers as a child and his current role as Library Of Congress' National Ambassador For Young People's Literature." id="88" name="Google Shape;88;p16" title="Author Walter Dean Myers: 'Reading Is Not Optional' for Kids">
            <a:hlinkClick r:id="rId4"/>
          </p:cNvPr>
          <p:cNvPicPr preferRelativeResize="0"/>
          <p:nvPr/>
        </p:nvPicPr>
        <p:blipFill>
          <a:blip r:embed="rId5">
            <a:alphaModFix/>
          </a:blip>
          <a:stretch>
            <a:fillRect/>
          </a:stretch>
        </p:blipFill>
        <p:spPr>
          <a:xfrm>
            <a:off x="1170400" y="34290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nvSpPr>
        <p:spPr>
          <a:xfrm>
            <a:off x="0" y="0"/>
            <a:ext cx="30000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202124"/>
                </a:solidFill>
                <a:highlight>
                  <a:schemeClr val="lt1"/>
                </a:highlight>
                <a:latin typeface="Roboto"/>
                <a:ea typeface="Roboto"/>
                <a:cs typeface="Roboto"/>
                <a:sym typeface="Roboto"/>
              </a:rPr>
              <a:t>A chronicle of the first black-controlled union, made up of Pullman porters, who after years of unfair labor practices staged a battle against a corporate giant resulting in a "David and Goliath" ending.</a:t>
            </a:r>
            <a:endParaRPr/>
          </a:p>
        </p:txBody>
      </p:sp>
      <p:pic>
        <p:nvPicPr>
          <p:cNvPr id="94" name="Google Shape;94;p17"/>
          <p:cNvPicPr preferRelativeResize="0"/>
          <p:nvPr/>
        </p:nvPicPr>
        <p:blipFill>
          <a:blip r:embed="rId3">
            <a:alphaModFix/>
          </a:blip>
          <a:stretch>
            <a:fillRect/>
          </a:stretch>
        </p:blipFill>
        <p:spPr>
          <a:xfrm>
            <a:off x="-4" y="1929700"/>
            <a:ext cx="2616050" cy="3213800"/>
          </a:xfrm>
          <a:prstGeom prst="rect">
            <a:avLst/>
          </a:prstGeom>
          <a:noFill/>
          <a:ln>
            <a:noFill/>
          </a:ln>
        </p:spPr>
      </p:pic>
      <p:sp>
        <p:nvSpPr>
          <p:cNvPr id="95" name="Google Shape;95;p17"/>
          <p:cNvSpPr txBox="1"/>
          <p:nvPr/>
        </p:nvSpPr>
        <p:spPr>
          <a:xfrm>
            <a:off x="2895300" y="0"/>
            <a:ext cx="6248700" cy="365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rgbClr val="3B3B3B"/>
                </a:solidFill>
                <a:highlight>
                  <a:srgbClr val="FFFFFF"/>
                </a:highlight>
              </a:rPr>
              <a:t>Blacks who worked for the railroad as porters organized St. Paul Lodge No. 5 of the United Brotherhood of Railway Porters of North America in 1887. In 1925, A. Philip Randolph organized a national union, the Brotherhood of Sleeping Car Porters; </a:t>
            </a:r>
            <a:r>
              <a:rPr lang="en" sz="1050" u="sng">
                <a:solidFill>
                  <a:srgbClr val="1461C5"/>
                </a:solidFill>
                <a:highlight>
                  <a:srgbClr val="FFFFFF"/>
                </a:highlight>
                <a:hlinkClick r:id="rId4">
                  <a:extLst>
                    <a:ext uri="{A12FA001-AC4F-418D-AE19-62706E023703}">
                      <ahyp:hlinkClr val="tx"/>
                    </a:ext>
                  </a:extLst>
                </a:hlinkClick>
              </a:rPr>
              <a:t>Frank Boyd</a:t>
            </a:r>
            <a:r>
              <a:rPr lang="en" sz="1050">
                <a:solidFill>
                  <a:srgbClr val="3B3B3B"/>
                </a:solidFill>
                <a:highlight>
                  <a:srgbClr val="FFFFFF"/>
                </a:highlight>
              </a:rPr>
              <a:t>, who had worked as a Pullman porter since 1907, organized meetings for the Brotherhood in St. Paul. Boyd was fired for union organizing. In 1976, the City of St. Paul dedicated a park in his name.</a:t>
            </a:r>
            <a:endParaRPr sz="1050">
              <a:solidFill>
                <a:srgbClr val="3B3B3B"/>
              </a:solidFill>
              <a:highlight>
                <a:srgbClr val="FFFFFF"/>
              </a:highlight>
            </a:endParaRPr>
          </a:p>
          <a:p>
            <a:pPr indent="0" lvl="0" marL="0" rtl="0" algn="l">
              <a:lnSpc>
                <a:spcPct val="115000"/>
              </a:lnSpc>
              <a:spcBef>
                <a:spcPts val="1300"/>
              </a:spcBef>
              <a:spcAft>
                <a:spcPts val="0"/>
              </a:spcAft>
              <a:buNone/>
            </a:pPr>
            <a:r>
              <a:rPr lang="en" sz="1050">
                <a:solidFill>
                  <a:srgbClr val="3B3B3B"/>
                </a:solidFill>
                <a:highlight>
                  <a:srgbClr val="FFFFFF"/>
                </a:highlight>
              </a:rPr>
              <a:t>The St. Paul Urban League was founded in 1923 to address Black unemployment and race discrimination. In 1935, the National Labor Relations Act (NLRA) encouraged workers to organize unions, but most labor unions barred Blacks from membership. Despite this prohibition, Anthony Cassius and </a:t>
            </a:r>
            <a:r>
              <a:rPr lang="en" sz="1050" u="sng">
                <a:solidFill>
                  <a:srgbClr val="1461C5"/>
                </a:solidFill>
                <a:highlight>
                  <a:srgbClr val="FFFFFF"/>
                </a:highlight>
                <a:hlinkClick r:id="rId5">
                  <a:extLst>
                    <a:ext uri="{A12FA001-AC4F-418D-AE19-62706E023703}">
                      <ahyp:hlinkClr val="tx"/>
                    </a:ext>
                  </a:extLst>
                </a:hlinkClick>
              </a:rPr>
              <a:t>Nellie Stone Johnson</a:t>
            </a:r>
            <a:r>
              <a:rPr lang="en" sz="1050">
                <a:solidFill>
                  <a:srgbClr val="3B3B3B"/>
                </a:solidFill>
                <a:highlight>
                  <a:srgbClr val="FFFFFF"/>
                </a:highlight>
              </a:rPr>
              <a:t> became prominent labor organizers in Minnesota. Cassius organized the all-Black waiters union at the Curtis Hotel in Minneapolis in 1935 after learning that white waiters made more money than Black waiters. The Hotel and Restaurant Workers Union did not accept Black members, so Cassius organized Local 614 of the Hotel and Restaurant Waiters Union.</a:t>
            </a:r>
            <a:endParaRPr sz="1050">
              <a:solidFill>
                <a:srgbClr val="3B3B3B"/>
              </a:solidFill>
              <a:highlight>
                <a:srgbClr val="FFFFFF"/>
              </a:highlight>
            </a:endParaRPr>
          </a:p>
          <a:p>
            <a:pPr indent="0" lvl="0" marL="0" rtl="0" algn="l">
              <a:lnSpc>
                <a:spcPct val="115000"/>
              </a:lnSpc>
              <a:spcBef>
                <a:spcPts val="1300"/>
              </a:spcBef>
              <a:spcAft>
                <a:spcPts val="1300"/>
              </a:spcAft>
              <a:buNone/>
            </a:pPr>
            <a:r>
              <a:rPr lang="en" sz="1050">
                <a:solidFill>
                  <a:srgbClr val="3B3B3B"/>
                </a:solidFill>
                <a:highlight>
                  <a:srgbClr val="FFFFFF"/>
                </a:highlight>
              </a:rPr>
              <a:t>Cassius sued the hotel and won a $13,000 wage increase and $3,500 in back pay for Black waiters in 1940. Johnson helped organize Local 665 of the Hotel and Restaurant Workers Union at the Minneapolis Athletic Club. She later became the first Black elected official when she was elected to the Minneapolis Library Board in 1945, and she helped create the Democratic–Farmer–Labor Party (DFL). A school in Minneapolis is named after Johnson.</a:t>
            </a:r>
            <a:endParaRPr/>
          </a:p>
        </p:txBody>
      </p:sp>
      <p:pic>
        <p:nvPicPr>
          <p:cNvPr id="96" name="Google Shape;96;p17"/>
          <p:cNvPicPr preferRelativeResize="0"/>
          <p:nvPr/>
        </p:nvPicPr>
        <p:blipFill>
          <a:blip r:embed="rId6">
            <a:alphaModFix/>
          </a:blip>
          <a:stretch>
            <a:fillRect/>
          </a:stretch>
        </p:blipFill>
        <p:spPr>
          <a:xfrm>
            <a:off x="6198672" y="3473950"/>
            <a:ext cx="1363003" cy="1489800"/>
          </a:xfrm>
          <a:prstGeom prst="rect">
            <a:avLst/>
          </a:prstGeom>
          <a:noFill/>
          <a:ln>
            <a:noFill/>
          </a:ln>
        </p:spPr>
      </p:pic>
      <p:pic>
        <p:nvPicPr>
          <p:cNvPr id="97" name="Google Shape;97;p17"/>
          <p:cNvPicPr preferRelativeResize="0"/>
          <p:nvPr/>
        </p:nvPicPr>
        <p:blipFill>
          <a:blip r:embed="rId7">
            <a:alphaModFix/>
          </a:blip>
          <a:stretch>
            <a:fillRect/>
          </a:stretch>
        </p:blipFill>
        <p:spPr>
          <a:xfrm>
            <a:off x="2793213" y="3619979"/>
            <a:ext cx="1136538" cy="1392445"/>
          </a:xfrm>
          <a:prstGeom prst="rect">
            <a:avLst/>
          </a:prstGeom>
          <a:noFill/>
          <a:ln>
            <a:noFill/>
          </a:ln>
        </p:spPr>
      </p:pic>
      <p:pic>
        <p:nvPicPr>
          <p:cNvPr id="98" name="Google Shape;98;p17"/>
          <p:cNvPicPr preferRelativeResize="0"/>
          <p:nvPr/>
        </p:nvPicPr>
        <p:blipFill>
          <a:blip r:embed="rId8">
            <a:alphaModFix/>
          </a:blip>
          <a:stretch>
            <a:fillRect/>
          </a:stretch>
        </p:blipFill>
        <p:spPr>
          <a:xfrm>
            <a:off x="4151682" y="3751050"/>
            <a:ext cx="1825056" cy="1392450"/>
          </a:xfrm>
          <a:prstGeom prst="rect">
            <a:avLst/>
          </a:prstGeom>
          <a:noFill/>
          <a:ln>
            <a:noFill/>
          </a:ln>
        </p:spPr>
      </p:pic>
      <p:sp>
        <p:nvSpPr>
          <p:cNvPr id="99" name="Google Shape;99;p17"/>
          <p:cNvSpPr txBox="1"/>
          <p:nvPr/>
        </p:nvSpPr>
        <p:spPr>
          <a:xfrm>
            <a:off x="7672800" y="3571300"/>
            <a:ext cx="1471200" cy="6465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Amatic SC"/>
                <a:ea typeface="Amatic SC"/>
                <a:cs typeface="Amatic SC"/>
                <a:sym typeface="Amatic SC"/>
              </a:rPr>
              <a:t>Before 1960</a:t>
            </a:r>
            <a:endParaRPr b="1" sz="3000">
              <a:latin typeface="Amatic SC"/>
              <a:ea typeface="Amatic SC"/>
              <a:cs typeface="Amatic SC"/>
              <a:sym typeface="Amatic S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ctrTitle"/>
          </p:nvPr>
        </p:nvSpPr>
        <p:spPr>
          <a:xfrm>
            <a:off x="6732600" y="642775"/>
            <a:ext cx="2411400" cy="1328700"/>
          </a:xfrm>
          <a:prstGeom prst="rect">
            <a:avLst/>
          </a:prstGeom>
        </p:spPr>
        <p:txBody>
          <a:bodyPr anchorCtr="0" anchor="ctr" bIns="91425" lIns="91425" spcFirstLastPara="1" rIns="91425" wrap="square" tIns="91425">
            <a:normAutofit fontScale="90000"/>
          </a:bodyPr>
          <a:lstStyle/>
          <a:p>
            <a:pPr indent="0" lvl="0" marL="0" rtl="0" algn="just">
              <a:spcBef>
                <a:spcPts val="0"/>
              </a:spcBef>
              <a:spcAft>
                <a:spcPts val="0"/>
              </a:spcAft>
              <a:buNone/>
            </a:pPr>
            <a:r>
              <a:t/>
            </a:r>
            <a:endParaRPr b="0" sz="1200">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t/>
            </a:r>
            <a:endParaRPr b="0" sz="1200">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rPr b="0" lang="en" sz="1200">
                <a:solidFill>
                  <a:srgbClr val="0F1111"/>
                </a:solidFill>
                <a:highlight>
                  <a:srgbClr val="FFFFFF"/>
                </a:highlight>
                <a:latin typeface="Arial"/>
                <a:ea typeface="Arial"/>
                <a:cs typeface="Arial"/>
                <a:sym typeface="Arial"/>
              </a:rPr>
              <a:t>Cassie Louise Lightfoot has a dream: to be free to go wherever she wants for the rest of her life. One night, up on “tar beach,” the rooftop of her family’s Harlem apartment building, her dreams come true. The stars lift her up, and she flies over the city, claiming the buildings and the city as her own.</a:t>
            </a:r>
            <a:endParaRPr b="0" sz="1200">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t/>
            </a:r>
            <a:endParaRPr b="0" sz="1200">
              <a:solidFill>
                <a:srgbClr val="0F1111"/>
              </a:solidFill>
              <a:highlight>
                <a:srgbClr val="FFFFFF"/>
              </a:highlight>
              <a:latin typeface="Arial"/>
              <a:ea typeface="Arial"/>
              <a:cs typeface="Arial"/>
              <a:sym typeface="Arial"/>
            </a:endParaRPr>
          </a:p>
          <a:p>
            <a:pPr indent="0" lvl="0" marL="0" rtl="0" algn="just">
              <a:spcBef>
                <a:spcPts val="0"/>
              </a:spcBef>
              <a:spcAft>
                <a:spcPts val="0"/>
              </a:spcAft>
              <a:buNone/>
            </a:pPr>
            <a:r>
              <a:rPr b="0" lang="en" sz="1200">
                <a:solidFill>
                  <a:srgbClr val="0F1111"/>
                </a:solidFill>
                <a:highlight>
                  <a:srgbClr val="FFFFFF"/>
                </a:highlight>
                <a:latin typeface="Arial"/>
                <a:ea typeface="Arial"/>
                <a:cs typeface="Arial"/>
                <a:sym typeface="Arial"/>
              </a:rPr>
              <a:t>As Cassie learns, anyone can fly. “All you need is somewhere to go you can’t get to any other way. The next thing you know, you’re flying among the stars.”</a:t>
            </a:r>
            <a:endParaRPr b="0" sz="1200">
              <a:latin typeface="Arial"/>
              <a:ea typeface="Arial"/>
              <a:cs typeface="Arial"/>
              <a:sym typeface="Arial"/>
            </a:endParaRPr>
          </a:p>
        </p:txBody>
      </p:sp>
      <p:pic>
        <p:nvPicPr>
          <p:cNvPr id="105" name="Google Shape;105;p18"/>
          <p:cNvPicPr preferRelativeResize="0"/>
          <p:nvPr/>
        </p:nvPicPr>
        <p:blipFill>
          <a:blip r:embed="rId3">
            <a:alphaModFix/>
          </a:blip>
          <a:stretch>
            <a:fillRect/>
          </a:stretch>
        </p:blipFill>
        <p:spPr>
          <a:xfrm>
            <a:off x="7458075" y="2952757"/>
            <a:ext cx="1685925" cy="2190768"/>
          </a:xfrm>
          <a:prstGeom prst="rect">
            <a:avLst/>
          </a:prstGeom>
          <a:noFill/>
          <a:ln>
            <a:noFill/>
          </a:ln>
        </p:spPr>
      </p:pic>
      <p:sp>
        <p:nvSpPr>
          <p:cNvPr id="106" name="Google Shape;106;p18"/>
          <p:cNvSpPr txBox="1"/>
          <p:nvPr/>
        </p:nvSpPr>
        <p:spPr>
          <a:xfrm>
            <a:off x="0" y="0"/>
            <a:ext cx="6673500" cy="2889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300"/>
              </a:spcAft>
              <a:buNone/>
            </a:pPr>
            <a:r>
              <a:rPr lang="en" sz="1405">
                <a:solidFill>
                  <a:srgbClr val="3B3B3B"/>
                </a:solidFill>
                <a:highlight>
                  <a:srgbClr val="FFFFFF"/>
                </a:highlight>
              </a:rPr>
              <a:t>African Americans contributed to and achieved success in medicine, education, law, business, politics, and the arts. Some Minnesota trailblazers were Dr. Robert S. Brown, the first Black doctor; Richard Green, the first Black superintendent of Minneapolis Public Schools; and </a:t>
            </a:r>
            <a:r>
              <a:rPr lang="en" sz="1405" u="sng">
                <a:solidFill>
                  <a:srgbClr val="1461C5"/>
                </a:solidFill>
                <a:highlight>
                  <a:srgbClr val="FFFFFF"/>
                </a:highlight>
                <a:hlinkClick r:id="rId4">
                  <a:extLst>
                    <a:ext uri="{A12FA001-AC4F-418D-AE19-62706E023703}">
                      <ahyp:hlinkClr val="tx"/>
                    </a:ext>
                  </a:extLst>
                </a:hlinkClick>
              </a:rPr>
              <a:t>Clarence “Cap” Wigington</a:t>
            </a:r>
            <a:r>
              <a:rPr lang="en" sz="1405">
                <a:solidFill>
                  <a:srgbClr val="3B3B3B"/>
                </a:solidFill>
                <a:highlight>
                  <a:srgbClr val="FFFFFF"/>
                </a:highlight>
              </a:rPr>
              <a:t>, the first Black municipal architect. Frederick Jones was the first Black inducted into the National Inventors Hall of Fame. He created the </a:t>
            </a:r>
            <a:r>
              <a:rPr lang="en" sz="1405" u="sng">
                <a:solidFill>
                  <a:srgbClr val="1461C5"/>
                </a:solidFill>
                <a:highlight>
                  <a:srgbClr val="FFFFFF"/>
                </a:highlight>
                <a:hlinkClick r:id="rId5">
                  <a:extLst>
                    <a:ext uri="{A12FA001-AC4F-418D-AE19-62706E023703}">
                      <ahyp:hlinkClr val="tx"/>
                    </a:ext>
                  </a:extLst>
                </a:hlinkClick>
              </a:rPr>
              <a:t>Thermo King</a:t>
            </a:r>
            <a:r>
              <a:rPr lang="en" sz="1405">
                <a:solidFill>
                  <a:srgbClr val="3B3B3B"/>
                </a:solidFill>
                <a:highlight>
                  <a:srgbClr val="FFFFFF"/>
                </a:highlight>
              </a:rPr>
              <a:t> portable refrigeration unit, which allowed delivery trucks to keep goods cool. Archie Givens, a business owner and real estate developer, was the first Black millionaire in Minnesota. He and his wife, Phebe, established the Archie Givens Sr. Collection of African American Literature at the University of Minnesota, which consists of over 10,000 books, magazines, and pamphlets by or about African Americans.</a:t>
            </a:r>
            <a:endParaRPr sz="1200"/>
          </a:p>
        </p:txBody>
      </p:sp>
      <p:pic>
        <p:nvPicPr>
          <p:cNvPr id="107" name="Google Shape;107;p18"/>
          <p:cNvPicPr preferRelativeResize="0"/>
          <p:nvPr/>
        </p:nvPicPr>
        <p:blipFill>
          <a:blip r:embed="rId6">
            <a:alphaModFix/>
          </a:blip>
          <a:stretch>
            <a:fillRect/>
          </a:stretch>
        </p:blipFill>
        <p:spPr>
          <a:xfrm>
            <a:off x="90575" y="3107525"/>
            <a:ext cx="2604800" cy="1465200"/>
          </a:xfrm>
          <a:prstGeom prst="rect">
            <a:avLst/>
          </a:prstGeom>
          <a:noFill/>
          <a:ln>
            <a:noFill/>
          </a:ln>
        </p:spPr>
      </p:pic>
      <p:pic>
        <p:nvPicPr>
          <p:cNvPr id="108" name="Google Shape;108;p18"/>
          <p:cNvPicPr preferRelativeResize="0"/>
          <p:nvPr/>
        </p:nvPicPr>
        <p:blipFill>
          <a:blip r:embed="rId7">
            <a:alphaModFix/>
          </a:blip>
          <a:stretch>
            <a:fillRect/>
          </a:stretch>
        </p:blipFill>
        <p:spPr>
          <a:xfrm>
            <a:off x="3853526" y="2952745"/>
            <a:ext cx="1685925" cy="1011555"/>
          </a:xfrm>
          <a:prstGeom prst="rect">
            <a:avLst/>
          </a:prstGeom>
          <a:noFill/>
          <a:ln>
            <a:noFill/>
          </a:ln>
        </p:spPr>
      </p:pic>
      <p:pic>
        <p:nvPicPr>
          <p:cNvPr id="109" name="Google Shape;109;p18"/>
          <p:cNvPicPr preferRelativeResize="0"/>
          <p:nvPr/>
        </p:nvPicPr>
        <p:blipFill>
          <a:blip r:embed="rId8">
            <a:alphaModFix/>
          </a:blip>
          <a:stretch>
            <a:fillRect/>
          </a:stretch>
        </p:blipFill>
        <p:spPr>
          <a:xfrm>
            <a:off x="2765390" y="3483450"/>
            <a:ext cx="1347673" cy="1660048"/>
          </a:xfrm>
          <a:prstGeom prst="rect">
            <a:avLst/>
          </a:prstGeom>
          <a:noFill/>
          <a:ln>
            <a:noFill/>
          </a:ln>
        </p:spPr>
      </p:pic>
      <p:sp>
        <p:nvSpPr>
          <p:cNvPr id="110" name="Google Shape;110;p18"/>
          <p:cNvSpPr txBox="1"/>
          <p:nvPr/>
        </p:nvSpPr>
        <p:spPr>
          <a:xfrm>
            <a:off x="5893600" y="4512475"/>
            <a:ext cx="327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11" name="Google Shape;111;p18"/>
          <p:cNvSpPr txBox="1"/>
          <p:nvPr/>
        </p:nvSpPr>
        <p:spPr>
          <a:xfrm>
            <a:off x="5298275" y="4107650"/>
            <a:ext cx="1905000" cy="7542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700">
                <a:latin typeface="Amatic SC"/>
                <a:ea typeface="Amatic SC"/>
                <a:cs typeface="Amatic SC"/>
                <a:sym typeface="Amatic SC"/>
              </a:rPr>
              <a:t>Before 1960</a:t>
            </a:r>
            <a:endParaRPr b="1" sz="3700">
              <a:latin typeface="Amatic SC"/>
              <a:ea typeface="Amatic SC"/>
              <a:cs typeface="Amatic SC"/>
              <a:sym typeface="Amatic S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nvSpPr>
        <p:spPr>
          <a:xfrm>
            <a:off x="4400725" y="2478475"/>
            <a:ext cx="1607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1960-1970</a:t>
            </a:r>
            <a:endParaRPr/>
          </a:p>
        </p:txBody>
      </p:sp>
      <p:pic>
        <p:nvPicPr>
          <p:cNvPr id="117" name="Google Shape;117;p19"/>
          <p:cNvPicPr preferRelativeResize="0"/>
          <p:nvPr/>
        </p:nvPicPr>
        <p:blipFill>
          <a:blip r:embed="rId3">
            <a:alphaModFix/>
          </a:blip>
          <a:stretch>
            <a:fillRect/>
          </a:stretch>
        </p:blipFill>
        <p:spPr>
          <a:xfrm>
            <a:off x="218550" y="1119950"/>
            <a:ext cx="3075406" cy="3718750"/>
          </a:xfrm>
          <a:prstGeom prst="rect">
            <a:avLst/>
          </a:prstGeom>
          <a:noFill/>
          <a:ln>
            <a:noFill/>
          </a:ln>
        </p:spPr>
      </p:pic>
      <p:sp>
        <p:nvSpPr>
          <p:cNvPr id="118" name="Google Shape;118;p19"/>
          <p:cNvSpPr txBox="1"/>
          <p:nvPr/>
        </p:nvSpPr>
        <p:spPr>
          <a:xfrm>
            <a:off x="3293950" y="1370275"/>
            <a:ext cx="30000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accent1"/>
                </a:solidFill>
                <a:highlight>
                  <a:srgbClr val="FFFFFF"/>
                </a:highlight>
              </a:rPr>
              <a:t>Narrates the life of Ray Charles from his childhood, when he became blind and learned how to read and write music in Braille, to his extraordinary success as a jazz and blues musician.</a:t>
            </a:r>
            <a:endParaRPr sz="1800">
              <a:solidFill>
                <a:schemeClr val="accent1"/>
              </a:solidFill>
            </a:endParaRPr>
          </a:p>
        </p:txBody>
      </p:sp>
      <p:pic>
        <p:nvPicPr>
          <p:cNvPr descr="Ray Charles in top form on the UK show 'Saturday Live' broadcast 8 June 1996. I can personally recommend his autobiography 'Brother Ray' if you want to learn more about the genius of Ray Charles https://amzn.to/2BvGPXL" id="119" name="Google Shape;119;p19" title="Ray Charles - Hit the Road Jack on Saturday Live 1996">
            <a:hlinkClick r:id="rId4"/>
          </p:cNvPr>
          <p:cNvPicPr preferRelativeResize="0"/>
          <p:nvPr/>
        </p:nvPicPr>
        <p:blipFill>
          <a:blip r:embed="rId5">
            <a:alphaModFix/>
          </a:blip>
          <a:stretch>
            <a:fillRect/>
          </a:stretch>
        </p:blipFill>
        <p:spPr>
          <a:xfrm>
            <a:off x="4145056" y="3457450"/>
            <a:ext cx="2773334" cy="1560000"/>
          </a:xfrm>
          <a:prstGeom prst="rect">
            <a:avLst/>
          </a:prstGeom>
          <a:noFill/>
          <a:ln>
            <a:noFill/>
          </a:ln>
        </p:spPr>
      </p:pic>
      <p:sp>
        <p:nvSpPr>
          <p:cNvPr id="120" name="Google Shape;120;p19"/>
          <p:cNvSpPr txBox="1"/>
          <p:nvPr/>
        </p:nvSpPr>
        <p:spPr>
          <a:xfrm>
            <a:off x="341350" y="153025"/>
            <a:ext cx="2071500" cy="7080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latin typeface="Amatic SC"/>
                <a:ea typeface="Amatic SC"/>
                <a:cs typeface="Amatic SC"/>
                <a:sym typeface="Amatic SC"/>
              </a:rPr>
              <a:t>Before 1960</a:t>
            </a:r>
            <a:endParaRPr b="1" sz="3400">
              <a:latin typeface="Amatic SC"/>
              <a:ea typeface="Amatic SC"/>
              <a:cs typeface="Amatic SC"/>
              <a:sym typeface="Amatic SC"/>
            </a:endParaRPr>
          </a:p>
        </p:txBody>
      </p:sp>
      <p:pic>
        <p:nvPicPr>
          <p:cNvPr descr="Jazz pianist Ray Charles sits down for an interview, chatting about his rumored private plane and what he imagines Dick Cavett looks like.&#10;&#10;How great is Ray Charles! 😄&#10;&#10;Date aired - June 26th, 1972 - Ray Charles&#10;&#10;For clip licensing opportunities please visit https://www.globalimageworks.com/the-dick-cavett-show&#10;&#10;Dick Cavett has been nominated for eleven Emmy awards (the most recent in 2012 for the HBO special, Mel Brooks and Dick Cavett Together Again), and won three.  Spanning five decades, Dick Cavett’s television career has defined excellence in the interview format.  He started at ABC in 1968, and also enjoyed success on PBS, USA, and CNBC.&#10; &#10;His most recent television successes were the September 2014 PBS special, Dick Cavett’s Watergate, followed April 2015 by Dick Cavett’s Vietnam. He has appeared in movies, tv specials, tv commercials, and several Broadway plays. He starred in an off-Broadway production ofHellman v. McCarthy in 2014 and reprised the role at Theatre 40 in LA February 2015.&#10; &#10;Cavett has published four books beginning with Cavett (1974) and Eye on Cavett (1983), co-authored with Christopher Porterfield.  His two recent books -- Talk Show: Confrontations, Pointed Commentary, and Off-Screen Secrets (2010) and Brief Encounters: Conversations, Magic moments, and Assorted Hijinks(October 2014) are both collections of his online opinion column, written for The New York Times since 2007. Additionally, he has written for The New Yorker, TV Guide, Vanity Fair, and elsewhere.&#10;&#10;#thedickcavettshow #RayCharles #AmericaTheBeautiful #Jazz #Piano #Blind #DickCavett #AMessageFromThePeople #TheGenius #Genius #BrotherRay" id="121" name="Google Shape;121;p19" title="A Visit From 'The Genius' Ray Charles! | The Dick Cavett Show">
            <a:hlinkClick r:id="rId6"/>
          </p:cNvPr>
          <p:cNvPicPr preferRelativeResize="0"/>
          <p:nvPr/>
        </p:nvPicPr>
        <p:blipFill>
          <a:blip r:embed="rId7">
            <a:alphaModFix/>
          </a:blip>
          <a:stretch>
            <a:fillRect/>
          </a:stretch>
        </p:blipFill>
        <p:spPr>
          <a:xfrm>
            <a:off x="5907150" y="2256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0"/>
          <p:cNvPicPr preferRelativeResize="0"/>
          <p:nvPr/>
        </p:nvPicPr>
        <p:blipFill>
          <a:blip r:embed="rId3">
            <a:alphaModFix/>
          </a:blip>
          <a:stretch>
            <a:fillRect/>
          </a:stretch>
        </p:blipFill>
        <p:spPr>
          <a:xfrm>
            <a:off x="85450" y="2797600"/>
            <a:ext cx="1785402" cy="2204200"/>
          </a:xfrm>
          <a:prstGeom prst="rect">
            <a:avLst/>
          </a:prstGeom>
          <a:noFill/>
          <a:ln>
            <a:noFill/>
          </a:ln>
        </p:spPr>
      </p:pic>
      <p:sp>
        <p:nvSpPr>
          <p:cNvPr id="127" name="Google Shape;127;p20"/>
          <p:cNvSpPr txBox="1"/>
          <p:nvPr/>
        </p:nvSpPr>
        <p:spPr>
          <a:xfrm>
            <a:off x="85450" y="350200"/>
            <a:ext cx="35526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50">
                <a:solidFill>
                  <a:srgbClr val="0F1111"/>
                </a:solidFill>
                <a:highlight>
                  <a:srgbClr val="FFFFFF"/>
                </a:highlight>
              </a:rPr>
              <a:t>Hand in Hand</a:t>
            </a:r>
            <a:r>
              <a:rPr lang="en" sz="1050">
                <a:solidFill>
                  <a:srgbClr val="0F1111"/>
                </a:solidFill>
                <a:highlight>
                  <a:srgbClr val="FFFFFF"/>
                </a:highlight>
              </a:rPr>
              <a:t> presents the stories of ten men from different eras in American history, organized chronologically to provide a scope from slavery to the modern day. The stories are accessible, fully-drawn narratives offering the subjects' childhood influences, the time and place in which they lived, their accomplishments and motivations, and the legacies they left for future generations as links in the "freedom chain." This book will be the definitive family volume on the subject, punctuated with dynamic full color portraits and spot illustrations by two-time Caldecott Honor winner and multiple Coretta Scott King Book Award recipient Brian Pinkney. Backmatter includes a civil rights timeline, sources, and further reading.</a:t>
            </a:r>
            <a:endParaRPr>
              <a:latin typeface="Source Code Pro"/>
              <a:ea typeface="Source Code Pro"/>
              <a:cs typeface="Source Code Pro"/>
              <a:sym typeface="Source Code Pro"/>
            </a:endParaRPr>
          </a:p>
        </p:txBody>
      </p:sp>
      <p:sp>
        <p:nvSpPr>
          <p:cNvPr id="128" name="Google Shape;128;p20"/>
          <p:cNvSpPr txBox="1"/>
          <p:nvPr/>
        </p:nvSpPr>
        <p:spPr>
          <a:xfrm>
            <a:off x="3697500" y="95250"/>
            <a:ext cx="5446500" cy="327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300"/>
              </a:spcAft>
              <a:buNone/>
            </a:pPr>
            <a:r>
              <a:rPr lang="en" sz="1605">
                <a:solidFill>
                  <a:srgbClr val="3B3B3B"/>
                </a:solidFill>
                <a:highlight>
                  <a:schemeClr val="lt1"/>
                </a:highlight>
              </a:rPr>
              <a:t>Blacks excelled in the field of law. Fredrick McGhee was Minnesota’s first Black lawyer; Lena Smith the first Black female lawyer; L. Howard Bennett the first Black municipal judge; and Stephen Maxwell the first Black district court judge. Pamela Alexander was the first Black female prosecutor and first Black female judge in Hennepin County. In addition, Alan Page was the first Black judge on the Minnesota Supreme Court; Michael J. Davis was the first Black federal judge in Minnesota; and Wilhelmina Wright was the first Black female federal judge in Minnesota.</a:t>
            </a:r>
            <a:endParaRPr/>
          </a:p>
        </p:txBody>
      </p:sp>
      <p:sp>
        <p:nvSpPr>
          <p:cNvPr id="129" name="Google Shape;129;p20"/>
          <p:cNvSpPr txBox="1"/>
          <p:nvPr/>
        </p:nvSpPr>
        <p:spPr>
          <a:xfrm>
            <a:off x="2002050" y="3551025"/>
            <a:ext cx="1667100" cy="6465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Amatic SC"/>
                <a:ea typeface="Amatic SC"/>
                <a:cs typeface="Amatic SC"/>
                <a:sym typeface="Amatic SC"/>
              </a:rPr>
              <a:t>1960-Present</a:t>
            </a:r>
            <a:endParaRPr b="1" sz="3000">
              <a:latin typeface="Amatic SC"/>
              <a:ea typeface="Amatic SC"/>
              <a:cs typeface="Amatic SC"/>
              <a:sym typeface="Amatic SC"/>
            </a:endParaRPr>
          </a:p>
        </p:txBody>
      </p:sp>
      <p:pic>
        <p:nvPicPr>
          <p:cNvPr id="130" name="Google Shape;130;p20"/>
          <p:cNvPicPr preferRelativeResize="0"/>
          <p:nvPr/>
        </p:nvPicPr>
        <p:blipFill>
          <a:blip r:embed="rId4">
            <a:alphaModFix/>
          </a:blip>
          <a:stretch>
            <a:fillRect/>
          </a:stretch>
        </p:blipFill>
        <p:spPr>
          <a:xfrm>
            <a:off x="3638038" y="3551025"/>
            <a:ext cx="1119918" cy="1621950"/>
          </a:xfrm>
          <a:prstGeom prst="rect">
            <a:avLst/>
          </a:prstGeom>
          <a:noFill/>
          <a:ln>
            <a:noFill/>
          </a:ln>
        </p:spPr>
      </p:pic>
      <p:pic>
        <p:nvPicPr>
          <p:cNvPr id="131" name="Google Shape;131;p20"/>
          <p:cNvPicPr preferRelativeResize="0"/>
          <p:nvPr/>
        </p:nvPicPr>
        <p:blipFill>
          <a:blip r:embed="rId5">
            <a:alphaModFix/>
          </a:blip>
          <a:stretch>
            <a:fillRect/>
          </a:stretch>
        </p:blipFill>
        <p:spPr>
          <a:xfrm>
            <a:off x="7594146" y="3501500"/>
            <a:ext cx="1500300" cy="1500300"/>
          </a:xfrm>
          <a:prstGeom prst="rect">
            <a:avLst/>
          </a:prstGeom>
          <a:noFill/>
          <a:ln>
            <a:noFill/>
          </a:ln>
        </p:spPr>
      </p:pic>
      <p:pic>
        <p:nvPicPr>
          <p:cNvPr id="132" name="Google Shape;132;p20"/>
          <p:cNvPicPr preferRelativeResize="0"/>
          <p:nvPr/>
        </p:nvPicPr>
        <p:blipFill>
          <a:blip r:embed="rId6">
            <a:alphaModFix/>
          </a:blip>
          <a:stretch>
            <a:fillRect/>
          </a:stretch>
        </p:blipFill>
        <p:spPr>
          <a:xfrm>
            <a:off x="5194300" y="3149550"/>
            <a:ext cx="1963497" cy="1500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1"/>
          <p:cNvPicPr preferRelativeResize="0"/>
          <p:nvPr/>
        </p:nvPicPr>
        <p:blipFill>
          <a:blip r:embed="rId3">
            <a:alphaModFix/>
          </a:blip>
          <a:stretch>
            <a:fillRect/>
          </a:stretch>
        </p:blipFill>
        <p:spPr>
          <a:xfrm>
            <a:off x="251652" y="3225575"/>
            <a:ext cx="1580374" cy="1917925"/>
          </a:xfrm>
          <a:prstGeom prst="rect">
            <a:avLst/>
          </a:prstGeom>
          <a:noFill/>
          <a:ln>
            <a:noFill/>
          </a:ln>
        </p:spPr>
      </p:pic>
      <p:sp>
        <p:nvSpPr>
          <p:cNvPr id="138" name="Google Shape;138;p21"/>
          <p:cNvSpPr txBox="1"/>
          <p:nvPr/>
        </p:nvSpPr>
        <p:spPr>
          <a:xfrm>
            <a:off x="0" y="0"/>
            <a:ext cx="30000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50">
                <a:solidFill>
                  <a:srgbClr val="0F1111"/>
                </a:solidFill>
                <a:highlight>
                  <a:schemeClr val="lt1"/>
                </a:highlight>
              </a:rPr>
              <a:t>I, too, sing America.</a:t>
            </a:r>
            <a:endParaRPr i="1" sz="1050">
              <a:solidFill>
                <a:srgbClr val="0F1111"/>
              </a:solidFill>
              <a:highlight>
                <a:schemeClr val="lt1"/>
              </a:highlight>
            </a:endParaRPr>
          </a:p>
          <a:p>
            <a:pPr indent="0" lvl="0" marL="0" rtl="0" algn="ctr">
              <a:spcBef>
                <a:spcPts val="0"/>
              </a:spcBef>
              <a:spcAft>
                <a:spcPts val="0"/>
              </a:spcAft>
              <a:buNone/>
            </a:pPr>
            <a:r>
              <a:rPr i="1" lang="en" sz="1050">
                <a:solidFill>
                  <a:srgbClr val="0F1111"/>
                </a:solidFill>
                <a:highlight>
                  <a:schemeClr val="lt1"/>
                </a:highlight>
              </a:rPr>
              <a:t>I am the darker brother.</a:t>
            </a:r>
            <a:endParaRPr i="1" sz="1050">
              <a:solidFill>
                <a:srgbClr val="0F1111"/>
              </a:solidFill>
              <a:highlight>
                <a:schemeClr val="lt1"/>
              </a:highlight>
            </a:endParaRPr>
          </a:p>
          <a:p>
            <a:pPr indent="0" lvl="0" marL="0" rtl="0" algn="ctr">
              <a:spcBef>
                <a:spcPts val="0"/>
              </a:spcBef>
              <a:spcAft>
                <a:spcPts val="0"/>
              </a:spcAft>
              <a:buNone/>
            </a:pPr>
            <a:r>
              <a:rPr i="1" lang="en" sz="1050">
                <a:solidFill>
                  <a:srgbClr val="0F1111"/>
                </a:solidFill>
                <a:highlight>
                  <a:schemeClr val="lt1"/>
                </a:highlight>
              </a:rPr>
              <a:t>They send me to eat in the kitchen</a:t>
            </a:r>
            <a:endParaRPr i="1" sz="1050">
              <a:solidFill>
                <a:srgbClr val="0F1111"/>
              </a:solidFill>
              <a:highlight>
                <a:schemeClr val="lt1"/>
              </a:highlight>
            </a:endParaRPr>
          </a:p>
          <a:p>
            <a:pPr indent="0" lvl="0" marL="0" rtl="0" algn="ctr">
              <a:spcBef>
                <a:spcPts val="0"/>
              </a:spcBef>
              <a:spcAft>
                <a:spcPts val="0"/>
              </a:spcAft>
              <a:buNone/>
            </a:pPr>
            <a:r>
              <a:rPr i="1" lang="en" sz="1050">
                <a:solidFill>
                  <a:srgbClr val="0F1111"/>
                </a:solidFill>
                <a:highlight>
                  <a:schemeClr val="lt1"/>
                </a:highlight>
              </a:rPr>
              <a:t>When company comes,</a:t>
            </a:r>
            <a:endParaRPr i="1" sz="1050">
              <a:solidFill>
                <a:srgbClr val="0F1111"/>
              </a:solidFill>
              <a:highlight>
                <a:schemeClr val="lt1"/>
              </a:highlight>
            </a:endParaRPr>
          </a:p>
          <a:p>
            <a:pPr indent="0" lvl="0" marL="0" rtl="0" algn="ctr">
              <a:spcBef>
                <a:spcPts val="0"/>
              </a:spcBef>
              <a:spcAft>
                <a:spcPts val="0"/>
              </a:spcAft>
              <a:buNone/>
            </a:pPr>
            <a:r>
              <a:rPr i="1" lang="en" sz="1050">
                <a:solidFill>
                  <a:srgbClr val="0F1111"/>
                </a:solidFill>
                <a:highlight>
                  <a:schemeClr val="lt1"/>
                </a:highlight>
              </a:rPr>
              <a:t>But I laugh,</a:t>
            </a:r>
            <a:endParaRPr i="1" sz="1050">
              <a:solidFill>
                <a:srgbClr val="0F1111"/>
              </a:solidFill>
              <a:highlight>
                <a:schemeClr val="lt1"/>
              </a:highlight>
            </a:endParaRPr>
          </a:p>
          <a:p>
            <a:pPr indent="0" lvl="0" marL="0" rtl="0" algn="ctr">
              <a:spcBef>
                <a:spcPts val="0"/>
              </a:spcBef>
              <a:spcAft>
                <a:spcPts val="0"/>
              </a:spcAft>
              <a:buNone/>
            </a:pPr>
            <a:r>
              <a:rPr i="1" lang="en" sz="1050">
                <a:solidFill>
                  <a:srgbClr val="0F1111"/>
                </a:solidFill>
                <a:highlight>
                  <a:schemeClr val="lt1"/>
                </a:highlight>
              </a:rPr>
              <a:t>And eat well,</a:t>
            </a:r>
            <a:endParaRPr i="1" sz="1050">
              <a:solidFill>
                <a:srgbClr val="0F1111"/>
              </a:solidFill>
              <a:highlight>
                <a:schemeClr val="lt1"/>
              </a:highlight>
            </a:endParaRPr>
          </a:p>
          <a:p>
            <a:pPr indent="0" lvl="0" marL="0" rtl="0" algn="ctr">
              <a:spcBef>
                <a:spcPts val="0"/>
              </a:spcBef>
              <a:spcAft>
                <a:spcPts val="0"/>
              </a:spcAft>
              <a:buNone/>
            </a:pPr>
            <a:r>
              <a:rPr i="1" lang="en" sz="1050">
                <a:solidFill>
                  <a:srgbClr val="0F1111"/>
                </a:solidFill>
                <a:highlight>
                  <a:schemeClr val="lt1"/>
                </a:highlight>
              </a:rPr>
              <a:t>And grow strong.</a:t>
            </a:r>
            <a:endParaRPr i="1" sz="1050">
              <a:solidFill>
                <a:srgbClr val="0F1111"/>
              </a:solidFill>
              <a:highlight>
                <a:schemeClr val="lt1"/>
              </a:highlight>
            </a:endParaRPr>
          </a:p>
          <a:p>
            <a:pPr indent="0" lvl="0" marL="0" rtl="0" algn="ctr">
              <a:spcBef>
                <a:spcPts val="0"/>
              </a:spcBef>
              <a:spcAft>
                <a:spcPts val="0"/>
              </a:spcAft>
              <a:buNone/>
            </a:pPr>
            <a:r>
              <a:t/>
            </a:r>
            <a:endParaRPr sz="1050">
              <a:solidFill>
                <a:srgbClr val="0F1111"/>
              </a:solidFill>
              <a:highlight>
                <a:schemeClr val="lt1"/>
              </a:highlight>
            </a:endParaRPr>
          </a:p>
          <a:p>
            <a:pPr indent="0" lvl="0" marL="0" rtl="0" algn="ctr">
              <a:spcBef>
                <a:spcPts val="0"/>
              </a:spcBef>
              <a:spcAft>
                <a:spcPts val="0"/>
              </a:spcAft>
              <a:buNone/>
            </a:pPr>
            <a:r>
              <a:rPr lang="en" sz="1050">
                <a:solidFill>
                  <a:srgbClr val="0F1111"/>
                </a:solidFill>
                <a:highlight>
                  <a:schemeClr val="lt1"/>
                </a:highlight>
              </a:rPr>
              <a:t>Langston Hughes was a courageous voice of his time, and his authentic call for equality still rings true today. Beautiful paintings from Barack Obama illustrator Bryan Collier accompany and reinvent the celebrated lines of the poem "I, Too," creating a breathtaking reminder to all Americans that we are united despite our differences.</a:t>
            </a:r>
            <a:endParaRPr sz="1050">
              <a:solidFill>
                <a:srgbClr val="0F1111"/>
              </a:solidFill>
              <a:highlight>
                <a:schemeClr val="lt1"/>
              </a:highlight>
            </a:endParaRPr>
          </a:p>
          <a:p>
            <a:pPr indent="0" lvl="0" marL="0" rtl="0" algn="ctr">
              <a:spcBef>
                <a:spcPts val="0"/>
              </a:spcBef>
              <a:spcAft>
                <a:spcPts val="0"/>
              </a:spcAft>
              <a:buNone/>
            </a:pPr>
            <a:r>
              <a:t/>
            </a:r>
            <a:endParaRPr sz="1050">
              <a:solidFill>
                <a:srgbClr val="0F1111"/>
              </a:solidFill>
              <a:highlight>
                <a:schemeClr val="lt1"/>
              </a:highlight>
            </a:endParaRPr>
          </a:p>
          <a:p>
            <a:pPr indent="0" lvl="0" marL="0" rtl="0" algn="ctr">
              <a:spcBef>
                <a:spcPts val="0"/>
              </a:spcBef>
              <a:spcAft>
                <a:spcPts val="0"/>
              </a:spcAft>
              <a:buNone/>
            </a:pPr>
            <a:r>
              <a:rPr lang="en" sz="1050">
                <a:solidFill>
                  <a:srgbClr val="0F1111"/>
                </a:solidFill>
                <a:highlight>
                  <a:schemeClr val="lt1"/>
                </a:highlight>
              </a:rPr>
              <a:t>This picture book of Langston Hughes’s celebrated poem, "I, Too, Am America," is also a Common Core Text Exemplar for Poetry.</a:t>
            </a:r>
            <a:endParaRPr/>
          </a:p>
        </p:txBody>
      </p:sp>
      <p:pic>
        <p:nvPicPr>
          <p:cNvPr id="139" name="Google Shape;139;p21"/>
          <p:cNvPicPr preferRelativeResize="0"/>
          <p:nvPr/>
        </p:nvPicPr>
        <p:blipFill>
          <a:blip r:embed="rId4">
            <a:alphaModFix/>
          </a:blip>
          <a:stretch>
            <a:fillRect/>
          </a:stretch>
        </p:blipFill>
        <p:spPr>
          <a:xfrm>
            <a:off x="3767050" y="2888100"/>
            <a:ext cx="1967325" cy="2255398"/>
          </a:xfrm>
          <a:prstGeom prst="rect">
            <a:avLst/>
          </a:prstGeom>
          <a:noFill/>
          <a:ln>
            <a:noFill/>
          </a:ln>
        </p:spPr>
      </p:pic>
      <p:sp>
        <p:nvSpPr>
          <p:cNvPr id="140" name="Google Shape;140;p21"/>
          <p:cNvSpPr txBox="1"/>
          <p:nvPr/>
        </p:nvSpPr>
        <p:spPr>
          <a:xfrm>
            <a:off x="3541400" y="517875"/>
            <a:ext cx="2318700" cy="22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50">
                <a:solidFill>
                  <a:srgbClr val="0F1111"/>
                </a:solidFill>
                <a:highlight>
                  <a:schemeClr val="lt1"/>
                </a:highlight>
              </a:rPr>
              <a:t>This little light of mine,</a:t>
            </a:r>
            <a:endParaRPr i="1" sz="1050">
              <a:solidFill>
                <a:srgbClr val="0F1111"/>
              </a:solidFill>
              <a:highlight>
                <a:schemeClr val="lt1"/>
              </a:highlight>
            </a:endParaRPr>
          </a:p>
          <a:p>
            <a:pPr indent="0" lvl="0" marL="0" rtl="0" algn="l">
              <a:spcBef>
                <a:spcPts val="0"/>
              </a:spcBef>
              <a:spcAft>
                <a:spcPts val="0"/>
              </a:spcAft>
              <a:buNone/>
            </a:pPr>
            <a:r>
              <a:rPr i="1" lang="en" sz="1050">
                <a:solidFill>
                  <a:srgbClr val="0F1111"/>
                </a:solidFill>
                <a:highlight>
                  <a:schemeClr val="lt1"/>
                </a:highlight>
              </a:rPr>
              <a:t>I’m gonna let it shine.</a:t>
            </a:r>
            <a:endParaRPr i="1" sz="1050">
              <a:solidFill>
                <a:srgbClr val="0F1111"/>
              </a:solidFill>
              <a:highlight>
                <a:schemeClr val="lt1"/>
              </a:highlight>
            </a:endParaRPr>
          </a:p>
          <a:p>
            <a:pPr indent="0" lvl="0" marL="0" rtl="0" algn="l">
              <a:spcBef>
                <a:spcPts val="0"/>
              </a:spcBef>
              <a:spcAft>
                <a:spcPts val="0"/>
              </a:spcAft>
              <a:buNone/>
            </a:pPr>
            <a:r>
              <a:rPr i="1" lang="en" sz="1050">
                <a:solidFill>
                  <a:srgbClr val="0F1111"/>
                </a:solidFill>
                <a:highlight>
                  <a:schemeClr val="lt1"/>
                </a:highlight>
              </a:rPr>
              <a:t>Let it shine,</a:t>
            </a:r>
            <a:endParaRPr i="1" sz="1050">
              <a:solidFill>
                <a:srgbClr val="0F1111"/>
              </a:solidFill>
              <a:highlight>
                <a:schemeClr val="lt1"/>
              </a:highlight>
            </a:endParaRPr>
          </a:p>
          <a:p>
            <a:pPr indent="0" lvl="0" marL="0" rtl="0" algn="l">
              <a:spcBef>
                <a:spcPts val="0"/>
              </a:spcBef>
              <a:spcAft>
                <a:spcPts val="0"/>
              </a:spcAft>
              <a:buNone/>
            </a:pPr>
            <a:r>
              <a:rPr i="1" lang="en" sz="1050">
                <a:solidFill>
                  <a:srgbClr val="0F1111"/>
                </a:solidFill>
                <a:highlight>
                  <a:schemeClr val="lt1"/>
                </a:highlight>
              </a:rPr>
              <a:t>let it shine,</a:t>
            </a:r>
            <a:endParaRPr i="1" sz="1050">
              <a:solidFill>
                <a:srgbClr val="0F1111"/>
              </a:solidFill>
              <a:highlight>
                <a:schemeClr val="lt1"/>
              </a:highlight>
            </a:endParaRPr>
          </a:p>
          <a:p>
            <a:pPr indent="0" lvl="0" marL="0" rtl="0" algn="l">
              <a:spcBef>
                <a:spcPts val="0"/>
              </a:spcBef>
              <a:spcAft>
                <a:spcPts val="0"/>
              </a:spcAft>
              <a:buNone/>
            </a:pPr>
            <a:r>
              <a:rPr i="1" lang="en" sz="1050">
                <a:solidFill>
                  <a:srgbClr val="0F1111"/>
                </a:solidFill>
                <a:highlight>
                  <a:schemeClr val="lt1"/>
                </a:highlight>
              </a:rPr>
              <a:t>let it shine.</a:t>
            </a:r>
            <a:endParaRPr i="1" sz="1050">
              <a:solidFill>
                <a:srgbClr val="0F1111"/>
              </a:solidFill>
              <a:highlight>
                <a:schemeClr val="lt1"/>
              </a:highlight>
            </a:endParaRPr>
          </a:p>
          <a:p>
            <a:pPr indent="0" lvl="0" marL="0" rtl="0" algn="l">
              <a:spcBef>
                <a:spcPts val="0"/>
              </a:spcBef>
              <a:spcAft>
                <a:spcPts val="0"/>
              </a:spcAft>
              <a:buNone/>
            </a:pPr>
            <a:r>
              <a:t/>
            </a:r>
            <a:endParaRPr sz="1050">
              <a:solidFill>
                <a:srgbClr val="0F1111"/>
              </a:solidFill>
              <a:highlight>
                <a:schemeClr val="lt1"/>
              </a:highlight>
            </a:endParaRPr>
          </a:p>
          <a:p>
            <a:pPr indent="0" lvl="0" marL="0" rtl="0" algn="l">
              <a:spcBef>
                <a:spcPts val="0"/>
              </a:spcBef>
              <a:spcAft>
                <a:spcPts val="0"/>
              </a:spcAft>
              <a:buNone/>
            </a:pPr>
            <a:r>
              <a:rPr lang="en" sz="1050">
                <a:solidFill>
                  <a:srgbClr val="0F1111"/>
                </a:solidFill>
                <a:highlight>
                  <a:schemeClr val="lt1"/>
                </a:highlight>
              </a:rPr>
              <a:t>Come, sing, and celebrate the power of the beloved songs “This Little Light of Mine,” “Oh, When the Saints Go Marching In,” and “He’s Got the Whole World in His Hands” through kaleidoscopic illustrations of color and cut paper.</a:t>
            </a:r>
            <a:endParaRPr/>
          </a:p>
        </p:txBody>
      </p:sp>
      <p:pic>
        <p:nvPicPr>
          <p:cNvPr id="141" name="Google Shape;141;p21"/>
          <p:cNvPicPr preferRelativeResize="0"/>
          <p:nvPr/>
        </p:nvPicPr>
        <p:blipFill>
          <a:blip r:embed="rId5">
            <a:alphaModFix/>
          </a:blip>
          <a:stretch>
            <a:fillRect/>
          </a:stretch>
        </p:blipFill>
        <p:spPr>
          <a:xfrm>
            <a:off x="7143775" y="3417000"/>
            <a:ext cx="1923313" cy="1756150"/>
          </a:xfrm>
          <a:prstGeom prst="rect">
            <a:avLst/>
          </a:prstGeom>
          <a:noFill/>
          <a:ln>
            <a:noFill/>
          </a:ln>
        </p:spPr>
      </p:pic>
      <p:sp>
        <p:nvSpPr>
          <p:cNvPr id="142" name="Google Shape;142;p21"/>
          <p:cNvSpPr txBox="1"/>
          <p:nvPr/>
        </p:nvSpPr>
        <p:spPr>
          <a:xfrm>
            <a:off x="6190800" y="1671325"/>
            <a:ext cx="2953200" cy="16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0F1111"/>
                </a:solidFill>
                <a:highlight>
                  <a:srgbClr val="FFFFFF"/>
                </a:highlight>
              </a:rPr>
              <a:t>In this compelling collection of words and pictures, the voices of thirteen major poets, including Maya Angelou, Langston Hughes, and Walter Dean Myers, rise in response to the dazzling vistas and emotionally vivid portraits of award-winning artist Tom Feelings. A unique and moving collaboration that celebrates the sustaining spirit of African creativity. </a:t>
            </a:r>
            <a:endParaRPr/>
          </a:p>
        </p:txBody>
      </p:sp>
      <p:sp>
        <p:nvSpPr>
          <p:cNvPr id="143" name="Google Shape;143;p21"/>
          <p:cNvSpPr txBox="1"/>
          <p:nvPr/>
        </p:nvSpPr>
        <p:spPr>
          <a:xfrm>
            <a:off x="5860100" y="245950"/>
            <a:ext cx="2839500" cy="7233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 1960 to present</a:t>
            </a:r>
            <a:endParaRPr b="1" sz="3500">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