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e3ba2b444e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e3ba2b444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3ba2b444e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3ba2b444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3ba2b444e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e3ba2b444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e3ba2b444e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e3ba2b444e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3ba2b444e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e3ba2b444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3ba2b444e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e3ba2b444e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e3ba2b444e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e3ba2b444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3ba2b444e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e3ba2b444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ba2b444e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e3ba2b444e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e3ba2b444e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e3ba2b444e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9c50e2b667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9c50e2b66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Connect to their specific community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e3ba2b444e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e3ba2b444e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9e9a070ad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9e9a070a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9e9a070ad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9e9a070ad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e9a070ad2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9e9a070ad2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9e9a070ad2_0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9e9a070ad2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e3ba2b444e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e3ba2b444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e3ba2b444e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e3ba2b444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e3ba2b444e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e3ba2b444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youtube.com/watch?v=fsWIH8xnLF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pennykittle.net/uploads/images/PDFs/Workshop_Handouts/We%20are%20not%20from%20here.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leeandlow.com/books/under-the-mesquit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alangratz.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poetryfoundation.org/video" TargetMode="External"/><Relationship Id="rId4" Type="http://schemas.openxmlformats.org/officeDocument/2006/relationships/hyperlink" Target="https://www.poetryfoundation.org/poets/juan-felipe-herrer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juanamartinezneal.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youtube.com/watch?v=X_zt5IYCRG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pammunozryan.com/wp-content/uploads/2015/07/Author-Interview-about-BECOMING-NAOMI-LE%C3%93N.pdf" TargetMode="External"/><Relationship Id="rId5" Type="http://schemas.openxmlformats.org/officeDocument/2006/relationships/hyperlink" Target="https://www.teachingbooks.net/book_reading.cgi?a=1&amp;id=12419" TargetMode="External"/><Relationship Id="rId4" Type="http://schemas.openxmlformats.org/officeDocument/2006/relationships/hyperlink" Target="https://www.pammunozryan.com/wp-content/uploads/2015/06/scriptLeon.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youtube.com/watch?v=L-WTJjb9lPo" TargetMode="External"/><Relationship Id="rId4" Type="http://schemas.openxmlformats.org/officeDocument/2006/relationships/hyperlink" Target="http://www.monicabrown.ne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youtube.com/watch?v=cZBdw4_3iNk" TargetMode="External"/><Relationship Id="rId5" Type="http://schemas.openxmlformats.org/officeDocument/2006/relationships/hyperlink" Target="https://www.youtube.com/watch?v=BsJu9dRPbx0" TargetMode="External"/><Relationship Id="rId4" Type="http://schemas.openxmlformats.org/officeDocument/2006/relationships/hyperlink" Target="http://www.monicabrown.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youtube.com/watch?v=2q9ZGQuLGQ0" TargetMode="External"/><Relationship Id="rId5" Type="http://schemas.openxmlformats.org/officeDocument/2006/relationships/hyperlink" Target="http://www.aidasalazar.com/" TargetMode="External"/><Relationship Id="rId4" Type="http://schemas.openxmlformats.org/officeDocument/2006/relationships/hyperlink" Target="http://www.aidasalazar.com/land-of-the-cranes.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pammunozryan.com/wp-content/uploads/2015/06/scriptEsperanza.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https://www.teachingbooks.net/tb.cgi?tid=7068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pammunozryan.com/mananalan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garysoto.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reynagrande.com/books/distan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youtube.com/watch?v=lBxabgXKA_4" TargetMode="External"/><Relationship Id="rId5" Type="http://schemas.openxmlformats.org/officeDocument/2006/relationships/hyperlink" Target="https://www.youtube.com/watch?v=8IukT6gkeQ0" TargetMode="Externa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socialjusticebooks.org/la-frontera-el-viaje-con-papa-my-journey-with-pap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013925"/>
            <a:ext cx="8222100" cy="16902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endParaRPr sz="1200" b="1">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200" b="1">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200" b="1">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200" b="1">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200" b="1">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200" b="1">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200" b="1">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200" b="1">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200" b="1">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200" b="1">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200" b="1">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500" b="1">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500" b="1">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500" b="1">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500" b="1">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500" b="1">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500" b="1">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500" b="1">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500" b="1">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500">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solidFill>
                  <a:srgbClr val="000000"/>
                </a:solidFill>
                <a:latin typeface="Times New Roman"/>
                <a:ea typeface="Times New Roman"/>
                <a:cs typeface="Times New Roman"/>
                <a:sym typeface="Times New Roman"/>
              </a:rPr>
              <a:t> </a:t>
            </a:r>
            <a:endParaRPr sz="1200">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700" b="1">
                <a:latin typeface="Times New Roman"/>
                <a:ea typeface="Times New Roman"/>
                <a:cs typeface="Times New Roman"/>
                <a:sym typeface="Times New Roman"/>
              </a:rPr>
              <a:t>Multimodal Text Set</a:t>
            </a:r>
            <a:endParaRPr sz="1700" b="1">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700" b="1">
                <a:latin typeface="Times New Roman"/>
                <a:ea typeface="Times New Roman"/>
                <a:cs typeface="Times New Roman"/>
                <a:sym typeface="Times New Roman"/>
              </a:rPr>
              <a:t>Representation of Latinos/as in Children’s Literature: Immigration and Empowerment</a:t>
            </a:r>
            <a:endParaRPr sz="1700" b="1">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500" b="1">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500" b="1">
                <a:latin typeface="Times New Roman"/>
                <a:ea typeface="Times New Roman"/>
                <a:cs typeface="Times New Roman"/>
                <a:sym typeface="Times New Roman"/>
              </a:rPr>
              <a:t>Cynthia Villarreal Cantu</a:t>
            </a:r>
            <a:endParaRPr sz="2400" b="1">
              <a:latin typeface="Times New Roman"/>
              <a:ea typeface="Times New Roman"/>
              <a:cs typeface="Times New Roman"/>
              <a:sym typeface="Times New Roman"/>
            </a:endParaRPr>
          </a:p>
          <a:p>
            <a:pPr marL="0" lvl="0" indent="0" algn="l" rtl="0">
              <a:spcBef>
                <a:spcPts val="0"/>
              </a:spcBef>
              <a:spcAft>
                <a:spcPts val="0"/>
              </a:spcAft>
              <a:buNone/>
            </a:pPr>
            <a:endParaRPr sz="2200">
              <a:latin typeface="Times New Roman"/>
              <a:ea typeface="Times New Roman"/>
              <a:cs typeface="Times New Roman"/>
              <a:sym typeface="Times New Roman"/>
            </a:endParaRPr>
          </a:p>
        </p:txBody>
      </p:sp>
      <p:pic>
        <p:nvPicPr>
          <p:cNvPr id="86" name="Google Shape;86;p13"/>
          <p:cNvPicPr preferRelativeResize="0"/>
          <p:nvPr/>
        </p:nvPicPr>
        <p:blipFill>
          <a:blip r:embed="rId3">
            <a:alphaModFix/>
          </a:blip>
          <a:stretch>
            <a:fillRect/>
          </a:stretch>
        </p:blipFill>
        <p:spPr>
          <a:xfrm>
            <a:off x="0" y="3129250"/>
            <a:ext cx="9144000" cy="2351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2"/>
          <p:cNvPicPr preferRelativeResize="0"/>
          <p:nvPr/>
        </p:nvPicPr>
        <p:blipFill>
          <a:blip r:embed="rId3">
            <a:alphaModFix/>
          </a:blip>
          <a:stretch>
            <a:fillRect/>
          </a:stretch>
        </p:blipFill>
        <p:spPr>
          <a:xfrm>
            <a:off x="152400" y="152400"/>
            <a:ext cx="3321882" cy="4838702"/>
          </a:xfrm>
          <a:prstGeom prst="rect">
            <a:avLst/>
          </a:prstGeom>
          <a:noFill/>
          <a:ln>
            <a:noFill/>
          </a:ln>
        </p:spPr>
      </p:pic>
      <p:sp>
        <p:nvSpPr>
          <p:cNvPr id="149" name="Google Shape;149;p22"/>
          <p:cNvSpPr txBox="1"/>
          <p:nvPr/>
        </p:nvSpPr>
        <p:spPr>
          <a:xfrm>
            <a:off x="4127950" y="774950"/>
            <a:ext cx="4416600" cy="94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solidFill>
                  <a:schemeClr val="lt1"/>
                </a:solidFill>
                <a:latin typeface="Times New Roman"/>
                <a:ea typeface="Times New Roman"/>
                <a:cs typeface="Times New Roman"/>
                <a:sym typeface="Times New Roman"/>
              </a:rPr>
              <a:t>David Bowles</a:t>
            </a:r>
            <a:endParaRPr sz="15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500">
                <a:solidFill>
                  <a:schemeClr val="lt1"/>
                </a:solidFill>
                <a:latin typeface="Times New Roman"/>
                <a:ea typeface="Times New Roman"/>
                <a:cs typeface="Times New Roman"/>
                <a:sym typeface="Times New Roman"/>
              </a:rPr>
              <a:t> </a:t>
            </a:r>
            <a:endParaRPr sz="17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500" u="sng">
                <a:solidFill>
                  <a:schemeClr val="lt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https://www.youtube.com/watch?v=fsWIH8xnLFk</a:t>
            </a:r>
            <a:endParaRPr sz="1500" u="sng">
              <a:solidFill>
                <a:schemeClr val="lt1"/>
              </a:solidFill>
              <a:latin typeface="Times New Roman"/>
              <a:ea typeface="Times New Roman"/>
              <a:cs typeface="Times New Roman"/>
              <a:sym typeface="Times New Roman"/>
            </a:endParaRPr>
          </a:p>
        </p:txBody>
      </p:sp>
      <p:sp>
        <p:nvSpPr>
          <p:cNvPr id="150" name="Google Shape;150;p22"/>
          <p:cNvSpPr txBox="1"/>
          <p:nvPr/>
        </p:nvSpPr>
        <p:spPr>
          <a:xfrm>
            <a:off x="4217100" y="2064250"/>
            <a:ext cx="3751200" cy="227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lt1"/>
                </a:solidFill>
                <a:latin typeface="Times New Roman"/>
                <a:ea typeface="Times New Roman"/>
                <a:cs typeface="Times New Roman"/>
                <a:sym typeface="Times New Roman"/>
              </a:rPr>
              <a:t>This book contains amazing poetry written from the point-of-view of </a:t>
            </a:r>
            <a:r>
              <a:rPr lang="en" sz="1700" i="1">
                <a:solidFill>
                  <a:schemeClr val="lt1"/>
                </a:solidFill>
                <a:latin typeface="Times New Roman"/>
                <a:ea typeface="Times New Roman"/>
                <a:cs typeface="Times New Roman"/>
                <a:sym typeface="Times New Roman"/>
              </a:rPr>
              <a:t>Güero, </a:t>
            </a:r>
            <a:r>
              <a:rPr lang="en" sz="1700">
                <a:solidFill>
                  <a:schemeClr val="lt1"/>
                </a:solidFill>
                <a:latin typeface="Times New Roman"/>
                <a:ea typeface="Times New Roman"/>
                <a:cs typeface="Times New Roman"/>
                <a:sym typeface="Times New Roman"/>
              </a:rPr>
              <a:t>the young David Bowles. As a light skin Mexican, he experiences racism but is empowered through the voices of his family. His experiences as a Latino can form connections to students that are facing adversity.</a:t>
            </a:r>
            <a:endParaRPr sz="19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3"/>
          <p:cNvPicPr preferRelativeResize="0"/>
          <p:nvPr/>
        </p:nvPicPr>
        <p:blipFill>
          <a:blip r:embed="rId3">
            <a:alphaModFix/>
          </a:blip>
          <a:stretch>
            <a:fillRect/>
          </a:stretch>
        </p:blipFill>
        <p:spPr>
          <a:xfrm>
            <a:off x="3115050" y="152400"/>
            <a:ext cx="3203750" cy="4838702"/>
          </a:xfrm>
          <a:prstGeom prst="rect">
            <a:avLst/>
          </a:prstGeom>
          <a:noFill/>
          <a:ln>
            <a:noFill/>
          </a:ln>
        </p:spPr>
      </p:pic>
      <p:sp>
        <p:nvSpPr>
          <p:cNvPr id="156" name="Google Shape;156;p23"/>
          <p:cNvSpPr txBox="1"/>
          <p:nvPr/>
        </p:nvSpPr>
        <p:spPr>
          <a:xfrm>
            <a:off x="115050" y="1635725"/>
            <a:ext cx="3000000" cy="114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lt1"/>
                </a:solidFill>
                <a:latin typeface="Times New Roman"/>
                <a:ea typeface="Times New Roman"/>
                <a:cs typeface="Times New Roman"/>
                <a:sym typeface="Times New Roman"/>
              </a:rPr>
              <a:t>Jenny Torres Sanchez</a:t>
            </a:r>
            <a:endParaRPr>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u="sng">
                <a:solidFill>
                  <a:schemeClr val="lt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https://pennykittle.net/uploads/images/PDFs/Workshop_Handouts/We%20are%20not%20from%20here.pdf</a:t>
            </a:r>
            <a:endParaRPr u="sng">
              <a:solidFill>
                <a:schemeClr val="lt1"/>
              </a:solidFill>
              <a:latin typeface="Times New Roman"/>
              <a:ea typeface="Times New Roman"/>
              <a:cs typeface="Times New Roman"/>
              <a:sym typeface="Times New Roman"/>
            </a:endParaRPr>
          </a:p>
        </p:txBody>
      </p:sp>
      <p:sp>
        <p:nvSpPr>
          <p:cNvPr id="157" name="Google Shape;157;p23"/>
          <p:cNvSpPr txBox="1"/>
          <p:nvPr/>
        </p:nvSpPr>
        <p:spPr>
          <a:xfrm>
            <a:off x="6480250" y="1430000"/>
            <a:ext cx="24345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Times New Roman"/>
                <a:ea typeface="Times New Roman"/>
                <a:cs typeface="Times New Roman"/>
                <a:sym typeface="Times New Roman"/>
              </a:rPr>
              <a:t>Three teens, Pulga, Chico, and Pequeña, travel from Guatemala through Mexico on La Bestia. Their goal is to arrive in the United States, a place of freedom. They are driven by the promise of a better life that promises safety.</a:t>
            </a:r>
            <a:endParaRPr sz="18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4"/>
          <p:cNvPicPr preferRelativeResize="0"/>
          <p:nvPr/>
        </p:nvPicPr>
        <p:blipFill>
          <a:blip r:embed="rId3">
            <a:alphaModFix/>
          </a:blip>
          <a:stretch>
            <a:fillRect/>
          </a:stretch>
        </p:blipFill>
        <p:spPr>
          <a:xfrm>
            <a:off x="152400" y="152400"/>
            <a:ext cx="3200600" cy="4827125"/>
          </a:xfrm>
          <a:prstGeom prst="rect">
            <a:avLst/>
          </a:prstGeom>
          <a:noFill/>
          <a:ln>
            <a:noFill/>
          </a:ln>
        </p:spPr>
      </p:pic>
      <p:sp>
        <p:nvSpPr>
          <p:cNvPr id="163" name="Google Shape;163;p24"/>
          <p:cNvSpPr txBox="1"/>
          <p:nvPr/>
        </p:nvSpPr>
        <p:spPr>
          <a:xfrm>
            <a:off x="4745750" y="3531850"/>
            <a:ext cx="3000000" cy="912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solidFill>
                  <a:schemeClr val="lt1"/>
                </a:solidFill>
                <a:latin typeface="Times New Roman"/>
                <a:ea typeface="Times New Roman"/>
                <a:cs typeface="Times New Roman"/>
                <a:sym typeface="Times New Roman"/>
              </a:rPr>
              <a:t>Guadalupe Garcia McCall</a:t>
            </a:r>
            <a:endParaRPr sz="150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r>
              <a:rPr lang="en" sz="1500" u="sng">
                <a:solidFill>
                  <a:schemeClr val="lt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https://www.leeandlow.com/books/under-the-mesquite</a:t>
            </a:r>
            <a:endParaRPr sz="1700">
              <a:solidFill>
                <a:schemeClr val="lt1"/>
              </a:solidFill>
            </a:endParaRPr>
          </a:p>
        </p:txBody>
      </p:sp>
      <p:sp>
        <p:nvSpPr>
          <p:cNvPr id="164" name="Google Shape;164;p24"/>
          <p:cNvSpPr txBox="1"/>
          <p:nvPr/>
        </p:nvSpPr>
        <p:spPr>
          <a:xfrm>
            <a:off x="4745750" y="939550"/>
            <a:ext cx="3000000" cy="201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lt1"/>
                </a:solidFill>
                <a:latin typeface="Times New Roman"/>
                <a:ea typeface="Times New Roman"/>
                <a:cs typeface="Times New Roman"/>
                <a:sym typeface="Times New Roman"/>
              </a:rPr>
              <a:t>After Lupita's mother becomes ill, she is forced to grow up quickly. Writing under the tree gives her a temporary escape from chaos in her life. Through the hardships, Lupita embraces family and culture.</a:t>
            </a:r>
            <a:endParaRPr sz="19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5"/>
          <p:cNvPicPr preferRelativeResize="0"/>
          <p:nvPr/>
        </p:nvPicPr>
        <p:blipFill>
          <a:blip r:embed="rId3">
            <a:alphaModFix/>
          </a:blip>
          <a:stretch>
            <a:fillRect/>
          </a:stretch>
        </p:blipFill>
        <p:spPr>
          <a:xfrm>
            <a:off x="4795275" y="580963"/>
            <a:ext cx="2699950" cy="2901975"/>
          </a:xfrm>
          <a:prstGeom prst="rect">
            <a:avLst/>
          </a:prstGeom>
          <a:noFill/>
          <a:ln>
            <a:noFill/>
          </a:ln>
        </p:spPr>
      </p:pic>
      <p:sp>
        <p:nvSpPr>
          <p:cNvPr id="170" name="Google Shape;170;p25"/>
          <p:cNvSpPr txBox="1"/>
          <p:nvPr/>
        </p:nvSpPr>
        <p:spPr>
          <a:xfrm>
            <a:off x="5033775" y="3977650"/>
            <a:ext cx="3000000" cy="747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a:solidFill>
                  <a:schemeClr val="lt1"/>
                </a:solidFill>
                <a:latin typeface="Times New Roman"/>
                <a:ea typeface="Times New Roman"/>
                <a:cs typeface="Times New Roman"/>
                <a:sym typeface="Times New Roman"/>
              </a:rPr>
              <a:t>Alan Gratz</a:t>
            </a:r>
            <a:endParaRPr sz="17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700" u="sng">
                <a:solidFill>
                  <a:schemeClr val="lt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https://www.alangratz.com/</a:t>
            </a:r>
            <a:endParaRPr sz="1700" u="sng">
              <a:solidFill>
                <a:schemeClr val="lt1"/>
              </a:solidFill>
              <a:latin typeface="Times New Roman"/>
              <a:ea typeface="Times New Roman"/>
              <a:cs typeface="Times New Roman"/>
              <a:sym typeface="Times New Roman"/>
            </a:endParaRPr>
          </a:p>
        </p:txBody>
      </p:sp>
      <p:sp>
        <p:nvSpPr>
          <p:cNvPr id="171" name="Google Shape;171;p25"/>
          <p:cNvSpPr txBox="1"/>
          <p:nvPr/>
        </p:nvSpPr>
        <p:spPr>
          <a:xfrm>
            <a:off x="342900" y="669800"/>
            <a:ext cx="34491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chemeClr val="lt1"/>
                </a:solidFill>
                <a:latin typeface="Times New Roman"/>
                <a:ea typeface="Times New Roman"/>
                <a:cs typeface="Times New Roman"/>
                <a:sym typeface="Times New Roman"/>
              </a:rPr>
              <a:t>Three children, all in different time periods, are facing hardships. Josef, a 13-year-old boy, is trapped in the holocaust. Mahmoud is on a journey to escape his brutal homeland of Syria. Isabel is escaping poverty and hunger in Cuba. All children are fighting to survive oppression and seek a better life.</a:t>
            </a:r>
            <a:endParaRPr sz="17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6"/>
          <p:cNvPicPr preferRelativeResize="0"/>
          <p:nvPr/>
        </p:nvPicPr>
        <p:blipFill>
          <a:blip r:embed="rId3">
            <a:alphaModFix/>
          </a:blip>
          <a:stretch>
            <a:fillRect/>
          </a:stretch>
        </p:blipFill>
        <p:spPr>
          <a:xfrm>
            <a:off x="4884400" y="97550"/>
            <a:ext cx="3829050" cy="4762500"/>
          </a:xfrm>
          <a:prstGeom prst="rect">
            <a:avLst/>
          </a:prstGeom>
          <a:noFill/>
          <a:ln>
            <a:noFill/>
          </a:ln>
        </p:spPr>
      </p:pic>
      <p:sp>
        <p:nvSpPr>
          <p:cNvPr id="177" name="Google Shape;177;p26"/>
          <p:cNvSpPr txBox="1"/>
          <p:nvPr/>
        </p:nvSpPr>
        <p:spPr>
          <a:xfrm>
            <a:off x="520625" y="2688325"/>
            <a:ext cx="3888300" cy="1847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a:solidFill>
                  <a:schemeClr val="lt1"/>
                </a:solidFill>
                <a:latin typeface="Times New Roman"/>
                <a:ea typeface="Times New Roman"/>
                <a:cs typeface="Times New Roman"/>
                <a:sym typeface="Times New Roman"/>
              </a:rPr>
              <a:t>Juan Felipe Herrera</a:t>
            </a:r>
            <a:endParaRPr sz="16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600" u="sng">
                <a:solidFill>
                  <a:schemeClr val="lt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https://www.poetryfoundation.org/poets/juan-felipe-herrera</a:t>
            </a:r>
            <a:endParaRPr sz="1600" u="sng">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600">
                <a:solidFill>
                  <a:schemeClr val="lt1"/>
                </a:solidFill>
                <a:latin typeface="Times New Roman"/>
                <a:ea typeface="Times New Roman"/>
                <a:cs typeface="Times New Roman"/>
                <a:sym typeface="Times New Roman"/>
              </a:rPr>
              <a:t> </a:t>
            </a:r>
            <a:endParaRPr sz="16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600">
                <a:solidFill>
                  <a:schemeClr val="lt1"/>
                </a:solidFill>
                <a:latin typeface="Times New Roman"/>
                <a:ea typeface="Times New Roman"/>
                <a:cs typeface="Times New Roman"/>
                <a:sym typeface="Times New Roman"/>
              </a:rPr>
              <a:t> </a:t>
            </a:r>
            <a:endParaRPr sz="16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600" u="sng">
                <a:solidFill>
                  <a:schemeClr val="lt1"/>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https://www.poetryfoundation.org/video</a:t>
            </a:r>
            <a:endParaRPr sz="1600" u="sng">
              <a:solidFill>
                <a:schemeClr val="lt1"/>
              </a:solidFill>
              <a:latin typeface="Times New Roman"/>
              <a:ea typeface="Times New Roman"/>
              <a:cs typeface="Times New Roman"/>
              <a:sym typeface="Times New Roman"/>
            </a:endParaRPr>
          </a:p>
        </p:txBody>
      </p:sp>
      <p:sp>
        <p:nvSpPr>
          <p:cNvPr id="178" name="Google Shape;178;p26"/>
          <p:cNvSpPr txBox="1"/>
          <p:nvPr/>
        </p:nvSpPr>
        <p:spPr>
          <a:xfrm>
            <a:off x="726375" y="658350"/>
            <a:ext cx="36006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lt1"/>
                </a:solidFill>
                <a:latin typeface="Times New Roman"/>
                <a:ea typeface="Times New Roman"/>
                <a:cs typeface="Times New Roman"/>
                <a:sym typeface="Times New Roman"/>
              </a:rPr>
              <a:t>In this book, Herrera (2014) acknowledges the hard work and contributions of several Hispanic American Heroes. This book can inspire and empower young Latinos/as that are striving for success.</a:t>
            </a:r>
            <a:endParaRPr sz="19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7"/>
          <p:cNvPicPr preferRelativeResize="0"/>
          <p:nvPr/>
        </p:nvPicPr>
        <p:blipFill>
          <a:blip r:embed="rId3">
            <a:alphaModFix/>
          </a:blip>
          <a:stretch>
            <a:fillRect/>
          </a:stretch>
        </p:blipFill>
        <p:spPr>
          <a:xfrm>
            <a:off x="4322075" y="1296150"/>
            <a:ext cx="2095500" cy="2019300"/>
          </a:xfrm>
          <a:prstGeom prst="rect">
            <a:avLst/>
          </a:prstGeom>
          <a:noFill/>
          <a:ln>
            <a:noFill/>
          </a:ln>
        </p:spPr>
      </p:pic>
      <p:sp>
        <p:nvSpPr>
          <p:cNvPr id="184" name="Google Shape;184;p27"/>
          <p:cNvSpPr txBox="1"/>
          <p:nvPr/>
        </p:nvSpPr>
        <p:spPr>
          <a:xfrm>
            <a:off x="4423425" y="3682725"/>
            <a:ext cx="3000000" cy="99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a:solidFill>
                  <a:schemeClr val="lt1"/>
                </a:solidFill>
                <a:latin typeface="Times New Roman"/>
                <a:ea typeface="Times New Roman"/>
                <a:cs typeface="Times New Roman"/>
                <a:sym typeface="Times New Roman"/>
              </a:rPr>
              <a:t>Juana Martinez-Neal</a:t>
            </a:r>
            <a:endParaRPr sz="16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600">
                <a:solidFill>
                  <a:schemeClr val="lt1"/>
                </a:solidFill>
                <a:latin typeface="Times New Roman"/>
                <a:ea typeface="Times New Roman"/>
                <a:cs typeface="Times New Roman"/>
                <a:sym typeface="Times New Roman"/>
              </a:rPr>
              <a:t> </a:t>
            </a:r>
            <a:endParaRPr sz="16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600" u="sng">
                <a:solidFill>
                  <a:schemeClr val="lt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https://juanamartinezneal.com/</a:t>
            </a:r>
            <a:endParaRPr sz="1600" u="sng">
              <a:solidFill>
                <a:schemeClr val="lt1"/>
              </a:solidFill>
              <a:latin typeface="Times New Roman"/>
              <a:ea typeface="Times New Roman"/>
              <a:cs typeface="Times New Roman"/>
              <a:sym typeface="Times New Roman"/>
            </a:endParaRPr>
          </a:p>
        </p:txBody>
      </p:sp>
      <p:sp>
        <p:nvSpPr>
          <p:cNvPr id="185" name="Google Shape;185;p27"/>
          <p:cNvSpPr txBox="1"/>
          <p:nvPr/>
        </p:nvSpPr>
        <p:spPr>
          <a:xfrm>
            <a:off x="219450" y="1296150"/>
            <a:ext cx="30000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lt1"/>
                </a:solidFill>
                <a:latin typeface="Times New Roman"/>
                <a:ea typeface="Times New Roman"/>
                <a:cs typeface="Times New Roman"/>
                <a:sym typeface="Times New Roman"/>
              </a:rPr>
              <a:t>As Alma gains insight into the importance of all her names, she realizes the essence of who she is. She becomes proud of her family and culture. Many Latino/a children have unique names that are connected to relatives.</a:t>
            </a:r>
            <a:endParaRPr sz="200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8"/>
          <p:cNvPicPr preferRelativeResize="0"/>
          <p:nvPr/>
        </p:nvPicPr>
        <p:blipFill>
          <a:blip r:embed="rId3">
            <a:alphaModFix/>
          </a:blip>
          <a:stretch>
            <a:fillRect/>
          </a:stretch>
        </p:blipFill>
        <p:spPr>
          <a:xfrm>
            <a:off x="714750" y="431575"/>
            <a:ext cx="2505075" cy="3333750"/>
          </a:xfrm>
          <a:prstGeom prst="rect">
            <a:avLst/>
          </a:prstGeom>
          <a:noFill/>
          <a:ln>
            <a:noFill/>
          </a:ln>
        </p:spPr>
      </p:pic>
      <p:sp>
        <p:nvSpPr>
          <p:cNvPr id="191" name="Google Shape;191;p28"/>
          <p:cNvSpPr txBox="1"/>
          <p:nvPr/>
        </p:nvSpPr>
        <p:spPr>
          <a:xfrm>
            <a:off x="240025" y="4005075"/>
            <a:ext cx="5115600" cy="71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a:solidFill>
                  <a:schemeClr val="lt1"/>
                </a:solidFill>
                <a:latin typeface="Times New Roman"/>
                <a:ea typeface="Times New Roman"/>
                <a:cs typeface="Times New Roman"/>
                <a:sym typeface="Times New Roman"/>
              </a:rPr>
              <a:t>Jonah Winter</a:t>
            </a:r>
            <a:endParaRPr sz="16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600" u="sng">
                <a:solidFill>
                  <a:schemeClr val="lt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https://www.youtube.com/watch?v=X_zt5IYCRGs</a:t>
            </a:r>
            <a:endParaRPr sz="1600" u="sng">
              <a:solidFill>
                <a:schemeClr val="lt1"/>
              </a:solidFill>
              <a:latin typeface="Times New Roman"/>
              <a:ea typeface="Times New Roman"/>
              <a:cs typeface="Times New Roman"/>
              <a:sym typeface="Times New Roman"/>
            </a:endParaRPr>
          </a:p>
        </p:txBody>
      </p:sp>
      <p:sp>
        <p:nvSpPr>
          <p:cNvPr id="192" name="Google Shape;192;p28"/>
          <p:cNvSpPr txBox="1"/>
          <p:nvPr/>
        </p:nvSpPr>
        <p:spPr>
          <a:xfrm>
            <a:off x="4972025" y="521200"/>
            <a:ext cx="3000000" cy="3154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a:solidFill>
                  <a:schemeClr val="lt1"/>
                </a:solidFill>
                <a:latin typeface="Times New Roman"/>
                <a:ea typeface="Times New Roman"/>
                <a:cs typeface="Times New Roman"/>
                <a:sym typeface="Times New Roman"/>
              </a:rPr>
              <a:t>Sonia, a young Puerto Rican girl from the Bronx, is loved and supported by her mother, who worked extra hours so that her children could go to school. Sonia admires her mother’s hard work. Through the support of her family, Sonia becomes a judge and the first Latina Supreme Court Justice.</a:t>
            </a:r>
            <a:endParaRPr sz="1700">
              <a:solidFill>
                <a:schemeClr val="lt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9"/>
          <p:cNvPicPr preferRelativeResize="0"/>
          <p:nvPr/>
        </p:nvPicPr>
        <p:blipFill>
          <a:blip r:embed="rId3">
            <a:alphaModFix/>
          </a:blip>
          <a:stretch>
            <a:fillRect/>
          </a:stretch>
        </p:blipFill>
        <p:spPr>
          <a:xfrm>
            <a:off x="152400" y="152400"/>
            <a:ext cx="2474150" cy="3588725"/>
          </a:xfrm>
          <a:prstGeom prst="rect">
            <a:avLst/>
          </a:prstGeom>
          <a:noFill/>
          <a:ln>
            <a:noFill/>
          </a:ln>
        </p:spPr>
      </p:pic>
      <p:sp>
        <p:nvSpPr>
          <p:cNvPr id="198" name="Google Shape;198;p29"/>
          <p:cNvSpPr txBox="1"/>
          <p:nvPr/>
        </p:nvSpPr>
        <p:spPr>
          <a:xfrm>
            <a:off x="3415275" y="349750"/>
            <a:ext cx="4224000" cy="2805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solidFill>
                  <a:schemeClr val="lt1"/>
                </a:solidFill>
                <a:latin typeface="Times New Roman"/>
                <a:ea typeface="Times New Roman"/>
                <a:cs typeface="Times New Roman"/>
                <a:sym typeface="Times New Roman"/>
              </a:rPr>
              <a:t>Pam Muñoz Ryan</a:t>
            </a:r>
            <a:endParaRPr sz="15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500" u="sng">
                <a:solidFill>
                  <a:schemeClr val="lt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https://www.pammunozryan.com/wp-content/uploads/2015/06/scriptLeon.pdf</a:t>
            </a:r>
            <a:endParaRPr sz="1500" u="sng">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500">
                <a:solidFill>
                  <a:schemeClr val="lt1"/>
                </a:solidFill>
                <a:latin typeface="Times New Roman"/>
                <a:ea typeface="Times New Roman"/>
                <a:cs typeface="Times New Roman"/>
                <a:sym typeface="Times New Roman"/>
              </a:rPr>
              <a:t> </a:t>
            </a:r>
            <a:endParaRPr sz="15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500" u="sng">
                <a:solidFill>
                  <a:schemeClr val="lt1"/>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https://www.teachingbooks.net/book_reading.cgi?a=1&amp;id=12419</a:t>
            </a:r>
            <a:endParaRPr sz="1500" u="sng">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500">
                <a:solidFill>
                  <a:schemeClr val="lt1"/>
                </a:solidFill>
                <a:latin typeface="Times New Roman"/>
                <a:ea typeface="Times New Roman"/>
                <a:cs typeface="Times New Roman"/>
                <a:sym typeface="Times New Roman"/>
              </a:rPr>
              <a:t> </a:t>
            </a:r>
            <a:endParaRPr sz="15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500" u="sng">
                <a:solidFill>
                  <a:schemeClr val="lt1"/>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https://www.pammunozryan.com/wp-content/uploads/2015/07/Author-Interview-about-BECOMING-NAOMI-LE%C3%93N.pdf</a:t>
            </a:r>
            <a:endParaRPr sz="1500" u="sng">
              <a:solidFill>
                <a:schemeClr val="lt1"/>
              </a:solidFill>
              <a:latin typeface="Times New Roman"/>
              <a:ea typeface="Times New Roman"/>
              <a:cs typeface="Times New Roman"/>
              <a:sym typeface="Times New Roman"/>
            </a:endParaRPr>
          </a:p>
        </p:txBody>
      </p:sp>
      <p:sp>
        <p:nvSpPr>
          <p:cNvPr id="199" name="Google Shape;199;p29"/>
          <p:cNvSpPr txBox="1"/>
          <p:nvPr/>
        </p:nvSpPr>
        <p:spPr>
          <a:xfrm>
            <a:off x="3113525" y="3511275"/>
            <a:ext cx="52185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Times New Roman"/>
                <a:ea typeface="Times New Roman"/>
                <a:cs typeface="Times New Roman"/>
                <a:sym typeface="Times New Roman"/>
              </a:rPr>
              <a:t>Naomi’s life has always been happy and living in a peaceful community has always been normal. However, a mysterious journey challenges her optimistic thinking as she strives to save her family.</a:t>
            </a:r>
            <a:endParaRPr sz="18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30"/>
          <p:cNvPicPr preferRelativeResize="0"/>
          <p:nvPr/>
        </p:nvPicPr>
        <p:blipFill>
          <a:blip r:embed="rId3">
            <a:alphaModFix/>
          </a:blip>
          <a:stretch>
            <a:fillRect/>
          </a:stretch>
        </p:blipFill>
        <p:spPr>
          <a:xfrm>
            <a:off x="3253750" y="1098800"/>
            <a:ext cx="2596375" cy="3005800"/>
          </a:xfrm>
          <a:prstGeom prst="rect">
            <a:avLst/>
          </a:prstGeom>
          <a:noFill/>
          <a:ln>
            <a:noFill/>
          </a:ln>
        </p:spPr>
      </p:pic>
      <p:sp>
        <p:nvSpPr>
          <p:cNvPr id="205" name="Google Shape;205;p30"/>
          <p:cNvSpPr txBox="1"/>
          <p:nvPr/>
        </p:nvSpPr>
        <p:spPr>
          <a:xfrm>
            <a:off x="253750" y="1412750"/>
            <a:ext cx="3000000" cy="1743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solidFill>
                  <a:schemeClr val="lt1"/>
                </a:solidFill>
                <a:latin typeface="Times New Roman"/>
                <a:ea typeface="Times New Roman"/>
                <a:cs typeface="Times New Roman"/>
                <a:sym typeface="Times New Roman"/>
              </a:rPr>
              <a:t>Monica Brown</a:t>
            </a:r>
            <a:endParaRPr sz="15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500">
                <a:solidFill>
                  <a:schemeClr val="lt1"/>
                </a:solidFill>
                <a:latin typeface="Times New Roman"/>
                <a:ea typeface="Times New Roman"/>
                <a:cs typeface="Times New Roman"/>
                <a:sym typeface="Times New Roman"/>
              </a:rPr>
              <a:t> </a:t>
            </a:r>
            <a:endParaRPr sz="15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500" u="sng">
                <a:solidFill>
                  <a:schemeClr val="lt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http://www.monicabrown.net/</a:t>
            </a:r>
            <a:endParaRPr sz="1500" u="sng">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500">
                <a:solidFill>
                  <a:schemeClr val="lt1"/>
                </a:solidFill>
                <a:latin typeface="Times New Roman"/>
                <a:ea typeface="Times New Roman"/>
                <a:cs typeface="Times New Roman"/>
                <a:sym typeface="Times New Roman"/>
              </a:rPr>
              <a:t> </a:t>
            </a:r>
            <a:endParaRPr sz="15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500" u="sng">
                <a:solidFill>
                  <a:schemeClr val="lt1"/>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https://www.youtube.com/watch?v=L-WTJjb9lPo</a:t>
            </a:r>
            <a:endParaRPr sz="1500" u="sng">
              <a:solidFill>
                <a:schemeClr val="lt1"/>
              </a:solidFill>
              <a:latin typeface="Times New Roman"/>
              <a:ea typeface="Times New Roman"/>
              <a:cs typeface="Times New Roman"/>
              <a:sym typeface="Times New Roman"/>
            </a:endParaRPr>
          </a:p>
        </p:txBody>
      </p:sp>
      <p:sp>
        <p:nvSpPr>
          <p:cNvPr id="206" name="Google Shape;206;p30"/>
          <p:cNvSpPr txBox="1"/>
          <p:nvPr/>
        </p:nvSpPr>
        <p:spPr>
          <a:xfrm>
            <a:off x="5890250" y="1185275"/>
            <a:ext cx="3000000" cy="253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lt1"/>
                </a:solidFill>
                <a:latin typeface="Times New Roman"/>
                <a:ea typeface="Times New Roman"/>
                <a:cs typeface="Times New Roman"/>
                <a:sym typeface="Times New Roman"/>
              </a:rPr>
              <a:t>After Ana’s teacher moves, she wishes for books that engage her imagination. Ana is surprised when a traveling librarian on a burro (donkey) comes through her village. Through her creative imagination, she begins to write stories.</a:t>
            </a:r>
            <a:endParaRPr sz="1900">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31"/>
          <p:cNvPicPr preferRelativeResize="0"/>
          <p:nvPr/>
        </p:nvPicPr>
        <p:blipFill>
          <a:blip r:embed="rId3">
            <a:alphaModFix/>
          </a:blip>
          <a:stretch>
            <a:fillRect/>
          </a:stretch>
        </p:blipFill>
        <p:spPr>
          <a:xfrm>
            <a:off x="152400" y="152400"/>
            <a:ext cx="3694375" cy="4377225"/>
          </a:xfrm>
          <a:prstGeom prst="rect">
            <a:avLst/>
          </a:prstGeom>
          <a:noFill/>
          <a:ln>
            <a:noFill/>
          </a:ln>
        </p:spPr>
      </p:pic>
      <p:sp>
        <p:nvSpPr>
          <p:cNvPr id="212" name="Google Shape;212;p31"/>
          <p:cNvSpPr txBox="1"/>
          <p:nvPr/>
        </p:nvSpPr>
        <p:spPr>
          <a:xfrm>
            <a:off x="4807450" y="233150"/>
            <a:ext cx="3826200" cy="227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solidFill>
                  <a:schemeClr val="lt1"/>
                </a:solidFill>
                <a:latin typeface="Times New Roman"/>
                <a:ea typeface="Times New Roman"/>
                <a:cs typeface="Times New Roman"/>
                <a:sym typeface="Times New Roman"/>
              </a:rPr>
              <a:t>Monica Brown</a:t>
            </a:r>
            <a:endParaRPr sz="15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500" u="sng">
                <a:solidFill>
                  <a:schemeClr val="lt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http://www.monicabrown.net/</a:t>
            </a:r>
            <a:endParaRPr sz="1500" u="sng">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500">
                <a:solidFill>
                  <a:schemeClr val="lt1"/>
                </a:solidFill>
                <a:latin typeface="Times New Roman"/>
                <a:ea typeface="Times New Roman"/>
                <a:cs typeface="Times New Roman"/>
                <a:sym typeface="Times New Roman"/>
              </a:rPr>
              <a:t> </a:t>
            </a:r>
            <a:endParaRPr sz="15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500" u="sng">
                <a:solidFill>
                  <a:schemeClr val="lt1"/>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https://www.youtube.com/watch?v=BsJu9dRPbx0</a:t>
            </a:r>
            <a:endParaRPr sz="1500" u="sng">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500">
                <a:solidFill>
                  <a:schemeClr val="lt1"/>
                </a:solidFill>
                <a:latin typeface="Times New Roman"/>
                <a:ea typeface="Times New Roman"/>
                <a:cs typeface="Times New Roman"/>
                <a:sym typeface="Times New Roman"/>
              </a:rPr>
              <a:t> </a:t>
            </a:r>
            <a:endParaRPr sz="15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500" u="sng">
                <a:solidFill>
                  <a:schemeClr val="lt1"/>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https://www.youtube.com/watch?v=cZBdw4_3iNk</a:t>
            </a:r>
            <a:endParaRPr sz="1500" u="sng">
              <a:solidFill>
                <a:schemeClr val="lt1"/>
              </a:solidFill>
              <a:latin typeface="Times New Roman"/>
              <a:ea typeface="Times New Roman"/>
              <a:cs typeface="Times New Roman"/>
              <a:sym typeface="Times New Roman"/>
            </a:endParaRPr>
          </a:p>
        </p:txBody>
      </p:sp>
      <p:sp>
        <p:nvSpPr>
          <p:cNvPr id="213" name="Google Shape;213;p31"/>
          <p:cNvSpPr txBox="1"/>
          <p:nvPr/>
        </p:nvSpPr>
        <p:spPr>
          <a:xfrm>
            <a:off x="4910325" y="2606025"/>
            <a:ext cx="34146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Times New Roman"/>
                <a:ea typeface="Times New Roman"/>
                <a:cs typeface="Times New Roman"/>
                <a:sym typeface="Times New Roman"/>
              </a:rPr>
              <a:t>An imaginative girl named Gabriela is inspired to become a teacher that loves poetry and bilingual stories. He stories are influential throughout the world, and she becomes the first Latina woman to win the Nobel Prize.</a:t>
            </a:r>
            <a:endParaRPr sz="18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p:nvPr/>
        </p:nvSpPr>
        <p:spPr>
          <a:xfrm>
            <a:off x="387900" y="1467275"/>
            <a:ext cx="8368200" cy="25275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700" b="1">
                <a:solidFill>
                  <a:schemeClr val="lt1"/>
                </a:solidFill>
                <a:latin typeface="Times New Roman"/>
                <a:ea typeface="Times New Roman"/>
                <a:cs typeface="Times New Roman"/>
                <a:sym typeface="Times New Roman"/>
              </a:rPr>
              <a:t>Summary:</a:t>
            </a:r>
            <a:endParaRPr sz="1700" b="1">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700">
                <a:solidFill>
                  <a:schemeClr val="lt1"/>
                </a:solidFill>
                <a:latin typeface="Times New Roman"/>
                <a:ea typeface="Times New Roman"/>
                <a:cs typeface="Times New Roman"/>
                <a:sym typeface="Times New Roman"/>
              </a:rPr>
              <a:t>This text set focuses on the struggles that many Latino/a students may face as immigrants and emergent bilinguals. Through authentic and culturally relevant literature, students can gain empowerment. Self-reflection can ultimately lead to positive identity and equity in multicultural children’s literature. Diverse educational resources can help children connect to their past and present experiences.</a:t>
            </a:r>
            <a:endParaRPr sz="1700">
              <a:solidFill>
                <a:schemeClr val="lt1"/>
              </a:solidFill>
              <a:latin typeface="Times New Roman"/>
              <a:ea typeface="Times New Roman"/>
              <a:cs typeface="Times New Roman"/>
              <a:sym typeface="Times New Roman"/>
            </a:endParaRPr>
          </a:p>
        </p:txBody>
      </p:sp>
      <p:sp>
        <p:nvSpPr>
          <p:cNvPr id="92" name="Google Shape;92;p14"/>
          <p:cNvSpPr txBox="1"/>
          <p:nvPr/>
        </p:nvSpPr>
        <p:spPr>
          <a:xfrm>
            <a:off x="387900" y="786448"/>
            <a:ext cx="8368200" cy="680700"/>
          </a:xfrm>
          <a:prstGeom prst="rect">
            <a:avLst/>
          </a:prstGeom>
          <a:noFill/>
          <a:ln>
            <a:noFill/>
          </a:ln>
        </p:spPr>
        <p:txBody>
          <a:bodyPr spcFirstLastPara="1" wrap="square" lIns="91425" tIns="91425" rIns="91425" bIns="91425" anchor="t" anchorCtr="0">
            <a:noAutofit/>
          </a:bodyPr>
          <a:lstStyle/>
          <a:p>
            <a:pPr marL="3200400" lvl="0" indent="457200" algn="l" rtl="0">
              <a:lnSpc>
                <a:spcPct val="115000"/>
              </a:lnSpc>
              <a:spcBef>
                <a:spcPts val="0"/>
              </a:spcBef>
              <a:spcAft>
                <a:spcPts val="1600"/>
              </a:spcAft>
              <a:buNone/>
            </a:pPr>
            <a:endParaRPr sz="2000">
              <a:solidFill>
                <a:srgbClr val="FFFFFF"/>
              </a:solidFill>
              <a:latin typeface="Times New Roman"/>
              <a:ea typeface="Times New Roman"/>
              <a:cs typeface="Times New Roman"/>
              <a:sym typeface="Times New Roman"/>
            </a:endParaRPr>
          </a:p>
        </p:txBody>
      </p:sp>
      <p:pic>
        <p:nvPicPr>
          <p:cNvPr id="93" name="Google Shape;93;p14"/>
          <p:cNvPicPr preferRelativeResize="0"/>
          <p:nvPr/>
        </p:nvPicPr>
        <p:blipFill>
          <a:blip r:embed="rId3">
            <a:alphaModFix/>
          </a:blip>
          <a:stretch>
            <a:fillRect/>
          </a:stretch>
        </p:blipFill>
        <p:spPr>
          <a:xfrm>
            <a:off x="739550" y="240450"/>
            <a:ext cx="1580499" cy="13957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32"/>
          <p:cNvPicPr preferRelativeResize="0"/>
          <p:nvPr/>
        </p:nvPicPr>
        <p:blipFill>
          <a:blip r:embed="rId3">
            <a:alphaModFix/>
          </a:blip>
          <a:stretch>
            <a:fillRect/>
          </a:stretch>
        </p:blipFill>
        <p:spPr>
          <a:xfrm>
            <a:off x="5172475" y="186700"/>
            <a:ext cx="3473324" cy="4838700"/>
          </a:xfrm>
          <a:prstGeom prst="rect">
            <a:avLst/>
          </a:prstGeom>
          <a:noFill/>
          <a:ln>
            <a:noFill/>
          </a:ln>
        </p:spPr>
      </p:pic>
      <p:sp>
        <p:nvSpPr>
          <p:cNvPr id="219" name="Google Shape;219;p32"/>
          <p:cNvSpPr txBox="1"/>
          <p:nvPr/>
        </p:nvSpPr>
        <p:spPr>
          <a:xfrm>
            <a:off x="465775" y="116600"/>
            <a:ext cx="3816600" cy="2539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solidFill>
                  <a:schemeClr val="lt1"/>
                </a:solidFill>
                <a:latin typeface="Times New Roman"/>
                <a:ea typeface="Times New Roman"/>
                <a:cs typeface="Times New Roman"/>
                <a:sym typeface="Times New Roman"/>
              </a:rPr>
              <a:t>Aida Salazar</a:t>
            </a:r>
            <a:endParaRPr sz="15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500">
                <a:solidFill>
                  <a:schemeClr val="lt1"/>
                </a:solidFill>
                <a:latin typeface="Times New Roman"/>
                <a:ea typeface="Times New Roman"/>
                <a:cs typeface="Times New Roman"/>
                <a:sym typeface="Times New Roman"/>
              </a:rPr>
              <a:t> </a:t>
            </a:r>
            <a:endParaRPr sz="15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500" u="sng">
                <a:solidFill>
                  <a:schemeClr val="lt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http://www.aidasalazar.com/land-of-the-cranes.html</a:t>
            </a:r>
            <a:endParaRPr sz="1500" u="sng">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500">
                <a:solidFill>
                  <a:schemeClr val="lt1"/>
                </a:solidFill>
                <a:latin typeface="Times New Roman"/>
                <a:ea typeface="Times New Roman"/>
                <a:cs typeface="Times New Roman"/>
                <a:sym typeface="Times New Roman"/>
              </a:rPr>
              <a:t> </a:t>
            </a:r>
            <a:endParaRPr sz="15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500" u="sng">
                <a:solidFill>
                  <a:schemeClr val="lt1"/>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http://www.aidasalazar.com/</a:t>
            </a:r>
            <a:endParaRPr sz="1500" u="sng">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500">
                <a:solidFill>
                  <a:schemeClr val="lt1"/>
                </a:solidFill>
                <a:latin typeface="Times New Roman"/>
                <a:ea typeface="Times New Roman"/>
                <a:cs typeface="Times New Roman"/>
                <a:sym typeface="Times New Roman"/>
              </a:rPr>
              <a:t> </a:t>
            </a:r>
            <a:endParaRPr sz="15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500" u="sng">
                <a:solidFill>
                  <a:schemeClr val="lt1"/>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https://www.youtube.com/watch?v=2q9ZGQuLGQ0</a:t>
            </a:r>
            <a:endParaRPr sz="1500" u="sng">
              <a:solidFill>
                <a:schemeClr val="lt1"/>
              </a:solidFill>
              <a:latin typeface="Times New Roman"/>
              <a:ea typeface="Times New Roman"/>
              <a:cs typeface="Times New Roman"/>
              <a:sym typeface="Times New Roman"/>
            </a:endParaRPr>
          </a:p>
        </p:txBody>
      </p:sp>
      <p:sp>
        <p:nvSpPr>
          <p:cNvPr id="220" name="Google Shape;220;p32"/>
          <p:cNvSpPr txBox="1"/>
          <p:nvPr/>
        </p:nvSpPr>
        <p:spPr>
          <a:xfrm>
            <a:off x="397225" y="3182100"/>
            <a:ext cx="3953700" cy="149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lt1"/>
                </a:solidFill>
                <a:latin typeface="Times New Roman"/>
                <a:ea typeface="Times New Roman"/>
                <a:cs typeface="Times New Roman"/>
                <a:sym typeface="Times New Roman"/>
              </a:rPr>
              <a:t>After Betita’s father is deported to Mexican, she and her pregnant mother suffer living at a detention center. Through poetry, 9-year-old Betita finds comfort and inspires a change.</a:t>
            </a:r>
            <a:endParaRPr sz="19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p:nvPr/>
        </p:nvSpPr>
        <p:spPr>
          <a:xfrm>
            <a:off x="4572000" y="1882625"/>
            <a:ext cx="3951900" cy="281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a:solidFill>
                  <a:schemeClr val="lt1"/>
                </a:solidFill>
                <a:latin typeface="Times New Roman"/>
                <a:ea typeface="Times New Roman"/>
                <a:cs typeface="Times New Roman"/>
                <a:sym typeface="Times New Roman"/>
              </a:rPr>
              <a:t>Esperanza, a young Latina girl, is forced to leave her rancho in Mexico to become a field worker in California. As she struggles with poverty and oppression during the Great Depression, she overcomes difficulties in her life. Esperanza forms connections with family and friends. Through translanguaging, the reader can engage with the story and help emergent bilingual students and marginalized groups connect to literature.</a:t>
            </a:r>
            <a:endParaRPr sz="1500">
              <a:solidFill>
                <a:schemeClr val="lt1"/>
              </a:solidFill>
              <a:latin typeface="Times New Roman"/>
              <a:ea typeface="Times New Roman"/>
              <a:cs typeface="Times New Roman"/>
              <a:sym typeface="Times New Roman"/>
            </a:endParaRPr>
          </a:p>
        </p:txBody>
      </p:sp>
      <p:sp>
        <p:nvSpPr>
          <p:cNvPr id="99" name="Google Shape;99;p15"/>
          <p:cNvSpPr txBox="1"/>
          <p:nvPr/>
        </p:nvSpPr>
        <p:spPr>
          <a:xfrm>
            <a:off x="4628575" y="682475"/>
            <a:ext cx="3559200" cy="79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chemeClr val="lt1"/>
                </a:solidFill>
                <a:latin typeface="Times New Roman"/>
                <a:ea typeface="Times New Roman"/>
                <a:cs typeface="Times New Roman"/>
                <a:sym typeface="Times New Roman"/>
              </a:rPr>
              <a:t>Pam Muñoz Ryan</a:t>
            </a:r>
            <a:endParaRPr sz="12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u="sng">
                <a:solidFill>
                  <a:schemeClr val="lt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https://www.pammunozryan.com/wp-content/uploads/2015/06/scriptEsperanza.pdf</a:t>
            </a:r>
            <a:endParaRPr sz="1200" u="sng">
              <a:solidFill>
                <a:schemeClr val="lt1"/>
              </a:solidFill>
              <a:latin typeface="Times New Roman"/>
              <a:ea typeface="Times New Roman"/>
              <a:cs typeface="Times New Roman"/>
              <a:sym typeface="Times New Roman"/>
            </a:endParaRPr>
          </a:p>
        </p:txBody>
      </p:sp>
      <p:pic>
        <p:nvPicPr>
          <p:cNvPr id="100" name="Google Shape;100;p15"/>
          <p:cNvPicPr preferRelativeResize="0"/>
          <p:nvPr/>
        </p:nvPicPr>
        <p:blipFill>
          <a:blip r:embed="rId4">
            <a:alphaModFix/>
          </a:blip>
          <a:stretch>
            <a:fillRect/>
          </a:stretch>
        </p:blipFill>
        <p:spPr>
          <a:xfrm>
            <a:off x="1297675" y="483650"/>
            <a:ext cx="2219900" cy="32250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p:nvPr/>
        </p:nvSpPr>
        <p:spPr>
          <a:xfrm>
            <a:off x="4572000" y="1039075"/>
            <a:ext cx="3958800" cy="89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lt1"/>
                </a:solidFill>
                <a:latin typeface="Times New Roman"/>
                <a:ea typeface="Times New Roman"/>
                <a:cs typeface="Times New Roman"/>
                <a:sym typeface="Times New Roman"/>
              </a:rPr>
              <a:t>Ernesto Cisneros</a:t>
            </a:r>
            <a:endParaRPr>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a:solidFill>
                  <a:schemeClr val="lt1"/>
                </a:solidFill>
                <a:latin typeface="Times New Roman"/>
                <a:ea typeface="Times New Roman"/>
                <a:cs typeface="Times New Roman"/>
                <a:sym typeface="Times New Roman"/>
              </a:rPr>
              <a:t> </a:t>
            </a:r>
            <a:endParaRPr>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u="sng">
                <a:solidFill>
                  <a:schemeClr val="lt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https://www.teachingbooks.net/tb.cgi?tid=70687</a:t>
            </a:r>
            <a:endParaRPr u="sng">
              <a:solidFill>
                <a:schemeClr val="lt1"/>
              </a:solidFill>
              <a:latin typeface="Times New Roman"/>
              <a:ea typeface="Times New Roman"/>
              <a:cs typeface="Times New Roman"/>
              <a:sym typeface="Times New Roman"/>
            </a:endParaRPr>
          </a:p>
        </p:txBody>
      </p:sp>
      <p:sp>
        <p:nvSpPr>
          <p:cNvPr id="106" name="Google Shape;106;p16"/>
          <p:cNvSpPr txBox="1"/>
          <p:nvPr/>
        </p:nvSpPr>
        <p:spPr>
          <a:xfrm>
            <a:off x="809250" y="3230125"/>
            <a:ext cx="76941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chemeClr val="lt1"/>
                </a:solidFill>
                <a:latin typeface="Times New Roman"/>
                <a:ea typeface="Times New Roman"/>
                <a:cs typeface="Times New Roman"/>
                <a:sym typeface="Times New Roman"/>
              </a:rPr>
              <a:t>After Efrén’s Amá is deported to Mexico, he finds himself responsible for his siblings. As his father works additional jobs to earn money for Amá’s return, Efrén realizes the importance of his culture and language. He also decides to run for class president to advocate for other students that are facing hardships.</a:t>
            </a:r>
            <a:endParaRPr sz="1700">
              <a:solidFill>
                <a:schemeClr val="lt1"/>
              </a:solidFill>
            </a:endParaRPr>
          </a:p>
        </p:txBody>
      </p:sp>
      <p:pic>
        <p:nvPicPr>
          <p:cNvPr id="107" name="Google Shape;107;p16"/>
          <p:cNvPicPr preferRelativeResize="0"/>
          <p:nvPr/>
        </p:nvPicPr>
        <p:blipFill>
          <a:blip r:embed="rId4">
            <a:alphaModFix/>
          </a:blip>
          <a:stretch>
            <a:fillRect/>
          </a:stretch>
        </p:blipFill>
        <p:spPr>
          <a:xfrm>
            <a:off x="1290825" y="179850"/>
            <a:ext cx="2107105" cy="292532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p:nvPr/>
        </p:nvSpPr>
        <p:spPr>
          <a:xfrm>
            <a:off x="4004500" y="2832325"/>
            <a:ext cx="4258500" cy="747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a:solidFill>
                  <a:schemeClr val="lt1"/>
                </a:solidFill>
                <a:latin typeface="Times New Roman"/>
                <a:ea typeface="Times New Roman"/>
                <a:cs typeface="Times New Roman"/>
                <a:sym typeface="Times New Roman"/>
              </a:rPr>
              <a:t>Pam Muñoz Ryan</a:t>
            </a:r>
            <a:endParaRPr sz="17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700" u="sng">
                <a:solidFill>
                  <a:schemeClr val="lt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https://www.pammunozryan.com/mananaland/</a:t>
            </a:r>
            <a:endParaRPr sz="1700" u="sng">
              <a:solidFill>
                <a:schemeClr val="lt1"/>
              </a:solidFill>
              <a:latin typeface="Times New Roman"/>
              <a:ea typeface="Times New Roman"/>
              <a:cs typeface="Times New Roman"/>
              <a:sym typeface="Times New Roman"/>
            </a:endParaRPr>
          </a:p>
        </p:txBody>
      </p:sp>
      <p:sp>
        <p:nvSpPr>
          <p:cNvPr id="113" name="Google Shape;113;p17"/>
          <p:cNvSpPr txBox="1"/>
          <p:nvPr/>
        </p:nvSpPr>
        <p:spPr>
          <a:xfrm>
            <a:off x="4430275" y="459475"/>
            <a:ext cx="33600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lt1"/>
                </a:solidFill>
                <a:latin typeface="Times New Roman"/>
                <a:ea typeface="Times New Roman"/>
                <a:cs typeface="Times New Roman"/>
                <a:sym typeface="Times New Roman"/>
              </a:rPr>
              <a:t>Maximiliano dreams of making the football team and seeing his mother. However, through a family secret, Max uncovers secrets and answers. This book embraces the uniqueness that all cultures hold.</a:t>
            </a:r>
            <a:endParaRPr sz="1900">
              <a:solidFill>
                <a:schemeClr val="lt1"/>
              </a:solidFill>
            </a:endParaRPr>
          </a:p>
        </p:txBody>
      </p:sp>
      <p:pic>
        <p:nvPicPr>
          <p:cNvPr id="114" name="Google Shape;114;p17"/>
          <p:cNvPicPr preferRelativeResize="0"/>
          <p:nvPr/>
        </p:nvPicPr>
        <p:blipFill>
          <a:blip r:embed="rId4">
            <a:alphaModFix/>
          </a:blip>
          <a:stretch>
            <a:fillRect/>
          </a:stretch>
        </p:blipFill>
        <p:spPr>
          <a:xfrm>
            <a:off x="1050800" y="193550"/>
            <a:ext cx="2280970" cy="34670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8"/>
          <p:cNvPicPr preferRelativeResize="0"/>
          <p:nvPr/>
        </p:nvPicPr>
        <p:blipFill>
          <a:blip r:embed="rId3">
            <a:alphaModFix/>
          </a:blip>
          <a:stretch>
            <a:fillRect/>
          </a:stretch>
        </p:blipFill>
        <p:spPr>
          <a:xfrm>
            <a:off x="4946150" y="138700"/>
            <a:ext cx="3257550" cy="4752975"/>
          </a:xfrm>
          <a:prstGeom prst="rect">
            <a:avLst/>
          </a:prstGeom>
          <a:noFill/>
          <a:ln>
            <a:noFill/>
          </a:ln>
        </p:spPr>
      </p:pic>
      <p:sp>
        <p:nvSpPr>
          <p:cNvPr id="120" name="Google Shape;120;p18"/>
          <p:cNvSpPr txBox="1"/>
          <p:nvPr/>
        </p:nvSpPr>
        <p:spPr>
          <a:xfrm>
            <a:off x="829825" y="966975"/>
            <a:ext cx="3000000" cy="747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a:solidFill>
                  <a:schemeClr val="lt1"/>
                </a:solidFill>
                <a:latin typeface="Times New Roman"/>
                <a:ea typeface="Times New Roman"/>
                <a:cs typeface="Times New Roman"/>
                <a:sym typeface="Times New Roman"/>
              </a:rPr>
              <a:t>Gary Soto</a:t>
            </a:r>
            <a:endParaRPr sz="17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700" u="sng">
                <a:solidFill>
                  <a:schemeClr val="lt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https://garysoto.com/</a:t>
            </a:r>
            <a:endParaRPr sz="1700" u="sng">
              <a:solidFill>
                <a:schemeClr val="lt1"/>
              </a:solidFill>
              <a:latin typeface="Times New Roman"/>
              <a:ea typeface="Times New Roman"/>
              <a:cs typeface="Times New Roman"/>
              <a:sym typeface="Times New Roman"/>
            </a:endParaRPr>
          </a:p>
        </p:txBody>
      </p:sp>
      <p:sp>
        <p:nvSpPr>
          <p:cNvPr id="121" name="Google Shape;121;p18"/>
          <p:cNvSpPr txBox="1"/>
          <p:nvPr/>
        </p:nvSpPr>
        <p:spPr>
          <a:xfrm>
            <a:off x="781800" y="2390875"/>
            <a:ext cx="3000000" cy="227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lt1"/>
                </a:solidFill>
                <a:latin typeface="Times New Roman"/>
                <a:ea typeface="Times New Roman"/>
                <a:cs typeface="Times New Roman"/>
                <a:sym typeface="Times New Roman"/>
              </a:rPr>
              <a:t>This collection of poems by Gary Soto bring to life the experiences of the Mexican American culture. These inspiring odes include translanguaging and connect the reader to the culture and heritage of the Latino/a culture.</a:t>
            </a:r>
            <a:endParaRPr sz="19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19"/>
          <p:cNvPicPr preferRelativeResize="0"/>
          <p:nvPr/>
        </p:nvPicPr>
        <p:blipFill>
          <a:blip r:embed="rId3">
            <a:alphaModFix/>
          </a:blip>
          <a:stretch>
            <a:fillRect/>
          </a:stretch>
        </p:blipFill>
        <p:spPr>
          <a:xfrm>
            <a:off x="550150" y="557025"/>
            <a:ext cx="1743075" cy="2628900"/>
          </a:xfrm>
          <a:prstGeom prst="rect">
            <a:avLst/>
          </a:prstGeom>
          <a:noFill/>
          <a:ln>
            <a:noFill/>
          </a:ln>
        </p:spPr>
      </p:pic>
      <p:sp>
        <p:nvSpPr>
          <p:cNvPr id="127" name="Google Shape;127;p19"/>
          <p:cNvSpPr txBox="1"/>
          <p:nvPr/>
        </p:nvSpPr>
        <p:spPr>
          <a:xfrm>
            <a:off x="3326150" y="507500"/>
            <a:ext cx="4635600" cy="747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a:solidFill>
                  <a:schemeClr val="lt1"/>
                </a:solidFill>
                <a:latin typeface="Times New Roman"/>
                <a:ea typeface="Times New Roman"/>
                <a:cs typeface="Times New Roman"/>
                <a:sym typeface="Times New Roman"/>
              </a:rPr>
              <a:t>Reyna Grande</a:t>
            </a:r>
            <a:endParaRPr sz="21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700" u="sng">
                <a:solidFill>
                  <a:schemeClr val="lt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http://reynagrande.com/books/distance/</a:t>
            </a:r>
            <a:endParaRPr sz="1700" u="sng">
              <a:solidFill>
                <a:schemeClr val="lt1"/>
              </a:solidFill>
              <a:latin typeface="Times New Roman"/>
              <a:ea typeface="Times New Roman"/>
              <a:cs typeface="Times New Roman"/>
              <a:sym typeface="Times New Roman"/>
            </a:endParaRPr>
          </a:p>
        </p:txBody>
      </p:sp>
      <p:sp>
        <p:nvSpPr>
          <p:cNvPr id="128" name="Google Shape;128;p19"/>
          <p:cNvSpPr txBox="1"/>
          <p:nvPr/>
        </p:nvSpPr>
        <p:spPr>
          <a:xfrm>
            <a:off x="3326150" y="1693925"/>
            <a:ext cx="47382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lt1"/>
                </a:solidFill>
                <a:latin typeface="Times New Roman"/>
                <a:ea typeface="Times New Roman"/>
                <a:cs typeface="Times New Roman"/>
                <a:sym typeface="Times New Roman"/>
              </a:rPr>
              <a:t>Reyna Grande discusses her experiences as an immigrant child. Her journey to the United States with her father and siblings presents some challenges. However, through determination, she perseveres. The author connects the young reader to the text by focusing on her success.</a:t>
            </a:r>
            <a:endParaRPr sz="19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0"/>
          <p:cNvPicPr preferRelativeResize="0"/>
          <p:nvPr/>
        </p:nvPicPr>
        <p:blipFill>
          <a:blip r:embed="rId3">
            <a:alphaModFix/>
          </a:blip>
          <a:stretch>
            <a:fillRect/>
          </a:stretch>
        </p:blipFill>
        <p:spPr>
          <a:xfrm>
            <a:off x="152400" y="2006050"/>
            <a:ext cx="2303800" cy="2908850"/>
          </a:xfrm>
          <a:prstGeom prst="rect">
            <a:avLst/>
          </a:prstGeom>
          <a:noFill/>
          <a:ln>
            <a:noFill/>
          </a:ln>
        </p:spPr>
      </p:pic>
      <p:pic>
        <p:nvPicPr>
          <p:cNvPr id="134" name="Google Shape;134;p20"/>
          <p:cNvPicPr preferRelativeResize="0"/>
          <p:nvPr/>
        </p:nvPicPr>
        <p:blipFill>
          <a:blip r:embed="rId4">
            <a:alphaModFix/>
          </a:blip>
          <a:stretch>
            <a:fillRect/>
          </a:stretch>
        </p:blipFill>
        <p:spPr>
          <a:xfrm>
            <a:off x="6500800" y="56475"/>
            <a:ext cx="2407151" cy="3037025"/>
          </a:xfrm>
          <a:prstGeom prst="rect">
            <a:avLst/>
          </a:prstGeom>
          <a:noFill/>
          <a:ln>
            <a:noFill/>
          </a:ln>
        </p:spPr>
      </p:pic>
      <p:sp>
        <p:nvSpPr>
          <p:cNvPr id="135" name="Google Shape;135;p20"/>
          <p:cNvSpPr txBox="1"/>
          <p:nvPr/>
        </p:nvSpPr>
        <p:spPr>
          <a:xfrm>
            <a:off x="2777525" y="2794750"/>
            <a:ext cx="5238900" cy="139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lt1"/>
                </a:solidFill>
                <a:latin typeface="Times New Roman"/>
                <a:ea typeface="Times New Roman"/>
                <a:cs typeface="Times New Roman"/>
                <a:sym typeface="Times New Roman"/>
              </a:rPr>
              <a:t>Yuyi Morales</a:t>
            </a:r>
            <a:endParaRPr>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u="sng">
                <a:solidFill>
                  <a:schemeClr val="lt1"/>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https://www.youtube.com/watch?v=8IukT6gkeQ0</a:t>
            </a:r>
            <a:endParaRPr u="sng">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a:solidFill>
                  <a:schemeClr val="lt1"/>
                </a:solidFill>
                <a:latin typeface="Times New Roman"/>
                <a:ea typeface="Times New Roman"/>
                <a:cs typeface="Times New Roman"/>
                <a:sym typeface="Times New Roman"/>
              </a:rPr>
              <a:t> </a:t>
            </a:r>
            <a:endParaRPr>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a:solidFill>
                  <a:schemeClr val="lt1"/>
                </a:solidFill>
                <a:latin typeface="Times New Roman"/>
                <a:ea typeface="Times New Roman"/>
                <a:cs typeface="Times New Roman"/>
                <a:sym typeface="Times New Roman"/>
              </a:rPr>
              <a:t> </a:t>
            </a:r>
            <a:endParaRPr>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u="sng">
                <a:solidFill>
                  <a:schemeClr val="lt1"/>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https://www.youtube.com/watch?v=lBxabgXKA_4</a:t>
            </a:r>
            <a:endParaRPr u="sng">
              <a:solidFill>
                <a:schemeClr val="lt1"/>
              </a:solidFill>
              <a:latin typeface="Times New Roman"/>
              <a:ea typeface="Times New Roman"/>
              <a:cs typeface="Times New Roman"/>
              <a:sym typeface="Times New Roman"/>
            </a:endParaRPr>
          </a:p>
        </p:txBody>
      </p:sp>
      <p:sp>
        <p:nvSpPr>
          <p:cNvPr id="136" name="Google Shape;136;p20"/>
          <p:cNvSpPr txBox="1"/>
          <p:nvPr/>
        </p:nvSpPr>
        <p:spPr>
          <a:xfrm>
            <a:off x="603500" y="329175"/>
            <a:ext cx="5190900" cy="1708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solidFill>
                  <a:schemeClr val="lt1"/>
                </a:solidFill>
                <a:latin typeface="Times New Roman"/>
                <a:ea typeface="Times New Roman"/>
                <a:cs typeface="Times New Roman"/>
                <a:sym typeface="Times New Roman"/>
              </a:rPr>
              <a:t>Yuyi travels to the United States with her infant child in search of a better life. Ultimately, she discovers that her strength and resilience guide her to learn a new language and adapt to a new culture.</a:t>
            </a:r>
            <a:endParaRPr sz="150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r>
              <a:rPr lang="en" sz="1500">
                <a:solidFill>
                  <a:schemeClr val="lt1"/>
                </a:solidFill>
                <a:latin typeface="Times New Roman"/>
                <a:ea typeface="Times New Roman"/>
                <a:cs typeface="Times New Roman"/>
                <a:sym typeface="Times New Roman"/>
              </a:rPr>
              <a:t>Yuji Morales was also awarded the Pura Belpré award for her creativity with art that is seen throughout the book.</a:t>
            </a:r>
            <a:endParaRPr sz="17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1"/>
          <p:cNvPicPr preferRelativeResize="0"/>
          <p:nvPr/>
        </p:nvPicPr>
        <p:blipFill>
          <a:blip r:embed="rId3">
            <a:alphaModFix/>
          </a:blip>
          <a:stretch>
            <a:fillRect/>
          </a:stretch>
        </p:blipFill>
        <p:spPr>
          <a:xfrm>
            <a:off x="4911850" y="152400"/>
            <a:ext cx="3835166" cy="4838700"/>
          </a:xfrm>
          <a:prstGeom prst="rect">
            <a:avLst/>
          </a:prstGeom>
          <a:noFill/>
          <a:ln>
            <a:noFill/>
          </a:ln>
        </p:spPr>
      </p:pic>
      <p:sp>
        <p:nvSpPr>
          <p:cNvPr id="142" name="Google Shape;142;p21"/>
          <p:cNvSpPr txBox="1"/>
          <p:nvPr/>
        </p:nvSpPr>
        <p:spPr>
          <a:xfrm>
            <a:off x="824575" y="3223275"/>
            <a:ext cx="3000000" cy="1280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a:solidFill>
                  <a:schemeClr val="lt1"/>
                </a:solidFill>
                <a:latin typeface="Times New Roman"/>
                <a:ea typeface="Times New Roman"/>
                <a:cs typeface="Times New Roman"/>
                <a:sym typeface="Times New Roman"/>
              </a:rPr>
              <a:t>Alfredo Alva &amp; Deborah Mills</a:t>
            </a:r>
            <a:endParaRPr sz="16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600" u="sng">
                <a:solidFill>
                  <a:schemeClr val="lt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https://socialjusticebooks.org/la-frontera-el-viaje-con-papa-my-journey-with-papa/</a:t>
            </a:r>
            <a:endParaRPr sz="1600" u="sng">
              <a:solidFill>
                <a:schemeClr val="lt1"/>
              </a:solidFill>
              <a:latin typeface="Times New Roman"/>
              <a:ea typeface="Times New Roman"/>
              <a:cs typeface="Times New Roman"/>
              <a:sym typeface="Times New Roman"/>
            </a:endParaRPr>
          </a:p>
        </p:txBody>
      </p:sp>
      <p:sp>
        <p:nvSpPr>
          <p:cNvPr id="143" name="Google Shape;143;p21"/>
          <p:cNvSpPr txBox="1"/>
          <p:nvPr/>
        </p:nvSpPr>
        <p:spPr>
          <a:xfrm>
            <a:off x="637825" y="1078650"/>
            <a:ext cx="3373500" cy="149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lt1"/>
                </a:solidFill>
                <a:latin typeface="Times New Roman"/>
                <a:ea typeface="Times New Roman"/>
                <a:cs typeface="Times New Roman"/>
                <a:sym typeface="Times New Roman"/>
              </a:rPr>
              <a:t>A young boy and his father travel to the United States in search of a new life. Through courage and bravery, they successfully cross to the land of freedom.</a:t>
            </a:r>
            <a:endParaRPr sz="1900">
              <a:solidFill>
                <a:schemeClr val="lt1"/>
              </a:solidFill>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1314</Words>
  <Application>Microsoft Macintosh PowerPoint</Application>
  <PresentationFormat>On-screen Show (16:9)</PresentationFormat>
  <Paragraphs>108</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Times New Roman</vt:lpstr>
      <vt:lpstr>Roboto</vt:lpstr>
      <vt:lpstr>Arial</vt:lpstr>
      <vt:lpstr>Geometric</vt:lpstr>
      <vt:lpstr>                      Multimodal Text Set Representation of Latinos/as in Children’s Literature: Immigration and Empowerment  Cynthia Villarreal Cantu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Multimodal Text Set Representation of Latinos/as in Children’s Literature: Immigration and Empowerment  Cynthia Villarreal Cantu </dc:title>
  <cp:lastModifiedBy>Cynthia Cantu</cp:lastModifiedBy>
  <cp:revision>1</cp:revision>
  <dcterms:modified xsi:type="dcterms:W3CDTF">2021-07-07T17:41:25Z</dcterms:modified>
</cp:coreProperties>
</file>