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Englebert"/>
      <p:regular r:id="rId25"/>
    </p:embeddedFont>
    <p:embeddedFont>
      <p:font typeface="Roboto"/>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regular.fntdata"/><Relationship Id="rId25" Type="http://schemas.openxmlformats.org/officeDocument/2006/relationships/font" Target="fonts/Englebert-regular.fntdata"/><Relationship Id="rId28" Type="http://schemas.openxmlformats.org/officeDocument/2006/relationships/font" Target="fonts/Roboto-italic.fntdata"/><Relationship Id="rId27" Type="http://schemas.openxmlformats.org/officeDocument/2006/relationships/font" Target="fonts/Robot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37e1365ac0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37e1365ac0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37e1365ac0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37e1365ac0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37e1365ac0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37e1365ac0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37e1365ac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37e1365ac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37e1365ac0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37e1365ac0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37e1365ac0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37e1365ac0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37e1365ac0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37e1365ac0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37e1365ac0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37e1365ac0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5c58983f9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5c58983f9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5c58983f9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5c58983f9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5a0eb0e05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25a0eb0e05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5a0eb0e05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25a0eb0e05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5a0eb0e054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25a0eb0e05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5a0eb0e054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5a0eb0e054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5a0eb0e054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25a0eb0e054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37e1365ac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37e1365ac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37e1365ac0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37e1365ac0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37e1365ac0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37e1365ac0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www.youtube.com/watch?v=9djAFGAc4JM" TargetMode="External"/><Relationship Id="rId4" Type="http://schemas.openxmlformats.org/officeDocument/2006/relationships/image" Target="../media/image8.png"/><Relationship Id="rId5" Type="http://schemas.openxmlformats.org/officeDocument/2006/relationships/hyperlink" Target="https://www.youtube.com/watch?v=9djAFGAc4J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www.youtube.com/watch?v=ecgXgHQySiE&amp;t=257s" TargetMode="External"/><Relationship Id="rId4" Type="http://schemas.openxmlformats.org/officeDocument/2006/relationships/image" Target="../media/image10.png"/><Relationship Id="rId5" Type="http://schemas.openxmlformats.org/officeDocument/2006/relationships/hyperlink" Target="https://www.youtube.com/watch?v=ecgXgHQySiE&amp;t=257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www.youtube.com/watch?v=FzGgIUSQr1g" TargetMode="External"/><Relationship Id="rId4" Type="http://schemas.openxmlformats.org/officeDocument/2006/relationships/image" Target="../media/image14.png"/><Relationship Id="rId5" Type="http://schemas.openxmlformats.org/officeDocument/2006/relationships/hyperlink" Target="https://www.youtube.com/watch?v=FzGgIUSQr1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www.youtube.com/watch?v=Onyk7guvHK8" TargetMode="External"/><Relationship Id="rId4" Type="http://schemas.openxmlformats.org/officeDocument/2006/relationships/image" Target="../media/image15.png"/><Relationship Id="rId5" Type="http://schemas.openxmlformats.org/officeDocument/2006/relationships/hyperlink" Target="https://www.youtube.com/watch?v=Onyk7guvHK8"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www.youtube.com/watch?v=XHhbeRJudY4" TargetMode="External"/><Relationship Id="rId4" Type="http://schemas.openxmlformats.org/officeDocument/2006/relationships/image" Target="../media/image11.png"/><Relationship Id="rId5" Type="http://schemas.openxmlformats.org/officeDocument/2006/relationships/hyperlink" Target="https://www.youtube.com/watch?v=XHhbeRJudY4"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pubmed.ncbi.nlm.nih.gov/34750218/" TargetMode="Externa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www.acesaware.org/wp-content/uploads/2022/01/Trauma-resillience-practice-paper.pdf" TargetMode="Externa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hyperlink" Target="https://www.intermountainhistories.org/files/show/wildwesthistory.blogspot.com/2012/10/the-navajo-long-walks-bosque-redondo.htm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www.youtube.com/watch?v=H20h2qjBFag" TargetMode="External"/><Relationship Id="rId4" Type="http://schemas.openxmlformats.org/officeDocument/2006/relationships/image" Target="../media/image16.png"/><Relationship Id="rId5" Type="http://schemas.openxmlformats.org/officeDocument/2006/relationships/hyperlink" Target="https://www.youtube.com/watch?v=H20h2qjBFa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7.png"/><Relationship Id="rId4" Type="http://schemas.openxmlformats.org/officeDocument/2006/relationships/hyperlink" Target="https://www.youtube.com/watch?v=YfNAXpn-czw&amp;t=80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hyperlink" Target="https://www.amazon.com/Raymond-Bial/e/B000APJ8RG/ref=dp_byline_cont_book_1"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www.amazon.com/Simon-J-Ortiz/e/B00OALHAZ8/ref=dp_byline_cont_book_1" TargetMode="External"/><Relationship Id="rId4" Type="http://schemas.openxmlformats.org/officeDocument/2006/relationships/hyperlink" Target="https://www.amazon.com/s/ref=dp_byline_sr_book_2?ie=UTF8&amp;field-author=Sharol+Graves&amp;text=Sharol+Graves&amp;sort=relevancerank&amp;search-alias=books" TargetMode="External"/><Relationship Id="rId5"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www.climatelit.org/topic/natural-resources/" TargetMode="External"/><Relationship Id="rId4" Type="http://schemas.openxmlformats.org/officeDocument/2006/relationships/hyperlink" Target="https://www.climatelit.org/topic/natural-resources/" TargetMode="External"/><Relationship Id="rId5" Type="http://schemas.openxmlformats.org/officeDocument/2006/relationships/hyperlink" Target="https://www.climatelit.org/topic/natural-resources/" TargetMode="External"/><Relationship Id="rId6" Type="http://schemas.openxmlformats.org/officeDocument/2006/relationships/hyperlink" Target="https://www.climatelit.org/literature_author/carole-lindstrom/" TargetMode="External"/><Relationship Id="rId7" Type="http://schemas.openxmlformats.org/officeDocument/2006/relationships/hyperlink" Target="https://www.climatelit.org/illustrator/michaela-goade/" TargetMode="External"/><Relationship Id="rId8"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www.amazon.com/Elizabeth-Rule/e/B0BZRH9FN2/ref=dp_byline_cont_book_1" TargetMode="Externa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www.amazon.com/Roxanne-Dunbar-Ortiz/e/B001HQ28N8/ref=dp_byline_cont_book_1" TargetMode="External"/><Relationship Id="rId4" Type="http://schemas.openxmlformats.org/officeDocument/2006/relationships/hyperlink" Target="https://www.amazon.com/Dina-Gilio-Whitaker/e/B01LOZ8O2K/ref=dp_byline_cont_book_2" TargetMode="External"/><Relationship Id="rId5"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www.amazon.com/Traci-Sorell/e/B0789Q61CD/ref=dp_byline_cont_book_1" TargetMode="External"/><Relationship Id="rId4" Type="http://schemas.openxmlformats.org/officeDocument/2006/relationships/hyperlink" Target="https://www.amazon.com/Frane-Lessac/e/B001H6S9EU/ref=dp_byline_cont_book_2" TargetMode="External"/><Relationship Id="rId5"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9000"/>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51500" y="268625"/>
            <a:ext cx="8520600" cy="2180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990"/>
              <a:buFont typeface="Arial"/>
              <a:buNone/>
            </a:pPr>
            <a:r>
              <a:rPr lang="en" sz="4600">
                <a:highlight>
                  <a:srgbClr val="C9DAF8"/>
                </a:highlight>
                <a:latin typeface="Englebert"/>
                <a:ea typeface="Englebert"/>
                <a:cs typeface="Englebert"/>
                <a:sym typeface="Englebert"/>
              </a:rPr>
              <a:t>Adverse</a:t>
            </a:r>
            <a:r>
              <a:rPr lang="en" sz="4600">
                <a:highlight>
                  <a:srgbClr val="C9DAF8"/>
                </a:highlight>
              </a:rPr>
              <a:t> </a:t>
            </a:r>
            <a:r>
              <a:rPr lang="en" sz="4600">
                <a:solidFill>
                  <a:srgbClr val="FF0000"/>
                </a:solidFill>
                <a:highlight>
                  <a:srgbClr val="C9DAF8"/>
                </a:highlight>
                <a:latin typeface="Englebert"/>
                <a:ea typeface="Englebert"/>
                <a:cs typeface="Englebert"/>
                <a:sym typeface="Englebert"/>
              </a:rPr>
              <a:t>Indigenous</a:t>
            </a:r>
            <a:r>
              <a:rPr lang="en" sz="4600">
                <a:highlight>
                  <a:srgbClr val="C9DAF8"/>
                </a:highlight>
              </a:rPr>
              <a:t> </a:t>
            </a:r>
            <a:r>
              <a:rPr lang="en" sz="4600">
                <a:highlight>
                  <a:srgbClr val="C9DAF8"/>
                </a:highlight>
                <a:latin typeface="Englebert"/>
                <a:ea typeface="Englebert"/>
                <a:cs typeface="Englebert"/>
                <a:sym typeface="Englebert"/>
              </a:rPr>
              <a:t>Experiences </a:t>
            </a:r>
            <a:endParaRPr sz="4600">
              <a:highlight>
                <a:srgbClr val="C9DAF8"/>
              </a:highlight>
              <a:latin typeface="Englebert"/>
              <a:ea typeface="Englebert"/>
              <a:cs typeface="Englebert"/>
              <a:sym typeface="Englebert"/>
            </a:endParaRPr>
          </a:p>
          <a:p>
            <a:pPr indent="0" lvl="0" marL="0" rtl="0" algn="ctr">
              <a:spcBef>
                <a:spcPts val="0"/>
              </a:spcBef>
              <a:spcAft>
                <a:spcPts val="0"/>
              </a:spcAft>
              <a:buClr>
                <a:schemeClr val="dk1"/>
              </a:buClr>
              <a:buSzPts val="990"/>
              <a:buFont typeface="Arial"/>
              <a:buNone/>
            </a:pPr>
            <a:r>
              <a:rPr lang="en" sz="4600">
                <a:highlight>
                  <a:srgbClr val="C9DAF8"/>
                </a:highlight>
                <a:latin typeface="Englebert"/>
                <a:ea typeface="Englebert"/>
                <a:cs typeface="Englebert"/>
                <a:sym typeface="Englebert"/>
              </a:rPr>
              <a:t>in</a:t>
            </a:r>
            <a:r>
              <a:rPr lang="en" sz="4600">
                <a:highlight>
                  <a:srgbClr val="C9DAF8"/>
                </a:highlight>
              </a:rPr>
              <a:t> </a:t>
            </a:r>
            <a:r>
              <a:rPr lang="en" sz="4600">
                <a:highlight>
                  <a:srgbClr val="C9DAF8"/>
                </a:highlight>
                <a:latin typeface="Englebert"/>
                <a:ea typeface="Englebert"/>
                <a:cs typeface="Englebert"/>
                <a:sym typeface="Englebert"/>
              </a:rPr>
              <a:t>the making and becoming of a so called ‘Greatest </a:t>
            </a:r>
            <a:r>
              <a:rPr lang="en" sz="5170">
                <a:solidFill>
                  <a:srgbClr val="FF0000"/>
                </a:solidFill>
                <a:highlight>
                  <a:srgbClr val="C9DAF8"/>
                </a:highlight>
                <a:latin typeface="Englebert"/>
                <a:ea typeface="Englebert"/>
                <a:cs typeface="Englebert"/>
                <a:sym typeface="Englebert"/>
              </a:rPr>
              <a:t>N</a:t>
            </a:r>
            <a:r>
              <a:rPr lang="en" sz="5170">
                <a:solidFill>
                  <a:schemeClr val="lt1"/>
                </a:solidFill>
                <a:highlight>
                  <a:srgbClr val="C9DAF8"/>
                </a:highlight>
                <a:latin typeface="Englebert"/>
                <a:ea typeface="Englebert"/>
                <a:cs typeface="Englebert"/>
                <a:sym typeface="Englebert"/>
              </a:rPr>
              <a:t>a</a:t>
            </a:r>
            <a:r>
              <a:rPr lang="en" sz="5170">
                <a:solidFill>
                  <a:srgbClr val="0000FF"/>
                </a:solidFill>
                <a:highlight>
                  <a:srgbClr val="C9DAF8"/>
                </a:highlight>
                <a:latin typeface="Englebert"/>
                <a:ea typeface="Englebert"/>
                <a:cs typeface="Englebert"/>
                <a:sym typeface="Englebert"/>
              </a:rPr>
              <a:t>t</a:t>
            </a:r>
            <a:r>
              <a:rPr lang="en" sz="5170">
                <a:solidFill>
                  <a:srgbClr val="FF0000"/>
                </a:solidFill>
                <a:highlight>
                  <a:srgbClr val="C9DAF8"/>
                </a:highlight>
                <a:latin typeface="Englebert"/>
                <a:ea typeface="Englebert"/>
                <a:cs typeface="Englebert"/>
                <a:sym typeface="Englebert"/>
              </a:rPr>
              <a:t>i</a:t>
            </a:r>
            <a:r>
              <a:rPr lang="en" sz="5170">
                <a:solidFill>
                  <a:schemeClr val="lt1"/>
                </a:solidFill>
                <a:highlight>
                  <a:srgbClr val="C9DAF8"/>
                </a:highlight>
                <a:latin typeface="Englebert"/>
                <a:ea typeface="Englebert"/>
                <a:cs typeface="Englebert"/>
                <a:sym typeface="Englebert"/>
              </a:rPr>
              <a:t>o</a:t>
            </a:r>
            <a:r>
              <a:rPr lang="en" sz="5170">
                <a:solidFill>
                  <a:srgbClr val="0000FF"/>
                </a:solidFill>
                <a:highlight>
                  <a:srgbClr val="C9DAF8"/>
                </a:highlight>
                <a:latin typeface="Englebert"/>
                <a:ea typeface="Englebert"/>
                <a:cs typeface="Englebert"/>
                <a:sym typeface="Englebert"/>
              </a:rPr>
              <a:t>n </a:t>
            </a:r>
            <a:r>
              <a:rPr lang="en" sz="4600">
                <a:highlight>
                  <a:srgbClr val="C9DAF8"/>
                </a:highlight>
                <a:latin typeface="Englebert"/>
                <a:ea typeface="Englebert"/>
                <a:cs typeface="Englebert"/>
                <a:sym typeface="Englebert"/>
              </a:rPr>
              <a:t>in the World’</a:t>
            </a:r>
            <a:endParaRPr sz="4600">
              <a:highlight>
                <a:srgbClr val="C9DAF8"/>
              </a:highlight>
              <a:latin typeface="Englebert"/>
              <a:ea typeface="Englebert"/>
              <a:cs typeface="Englebert"/>
              <a:sym typeface="Englebert"/>
            </a:endParaRPr>
          </a:p>
        </p:txBody>
      </p:sp>
      <p:sp>
        <p:nvSpPr>
          <p:cNvPr id="55" name="Google Shape;55;p13"/>
          <p:cNvSpPr txBox="1"/>
          <p:nvPr>
            <p:ph idx="1" type="subTitle"/>
          </p:nvPr>
        </p:nvSpPr>
        <p:spPr>
          <a:xfrm>
            <a:off x="351500" y="3084000"/>
            <a:ext cx="8520600" cy="2059500"/>
          </a:xfrm>
          <a:prstGeom prst="rect">
            <a:avLst/>
          </a:prstGeom>
        </p:spPr>
        <p:txBody>
          <a:bodyPr anchorCtr="0" anchor="t" bIns="91425" lIns="91425" spcFirstLastPara="1" rIns="91425" wrap="square" tIns="91425">
            <a:normAutofit fontScale="62500" lnSpcReduction="10000"/>
          </a:bodyPr>
          <a:lstStyle/>
          <a:p>
            <a:pPr indent="0" lvl="0" marL="0" rtl="0" algn="l">
              <a:spcBef>
                <a:spcPts val="0"/>
              </a:spcBef>
              <a:spcAft>
                <a:spcPts val="0"/>
              </a:spcAft>
              <a:buNone/>
            </a:pPr>
            <a:r>
              <a:rPr lang="en" sz="3500"/>
              <a:t>Synopsis</a:t>
            </a:r>
            <a:endParaRPr sz="3500"/>
          </a:p>
          <a:p>
            <a:pPr indent="0" lvl="0" marL="0" rtl="0" algn="l">
              <a:lnSpc>
                <a:spcPct val="115000"/>
              </a:lnSpc>
              <a:spcBef>
                <a:spcPts val="0"/>
              </a:spcBef>
              <a:spcAft>
                <a:spcPts val="0"/>
              </a:spcAft>
              <a:buNone/>
            </a:pPr>
            <a:r>
              <a:rPr lang="en" sz="2300">
                <a:solidFill>
                  <a:srgbClr val="0E101A"/>
                </a:solidFill>
              </a:rPr>
              <a:t>It is crucial to provide resources to show how Indigenous Nations have been affected and are seeking the road to healing from past traumas and experiences. Adverse Indigenous Experiences will show how traumas, injustices, and genocide have impacts Indigenous Nations</a:t>
            </a:r>
            <a:r>
              <a:rPr lang="en" sz="2300">
                <a:solidFill>
                  <a:srgbClr val="0E101A"/>
                </a:solidFill>
              </a:rPr>
              <a:t>.</a:t>
            </a:r>
            <a:r>
              <a:rPr lang="en" sz="1050">
                <a:solidFill>
                  <a:srgbClr val="4D5156"/>
                </a:solidFill>
                <a:highlight>
                  <a:srgbClr val="FFFFFF"/>
                </a:highlight>
                <a:latin typeface="Roboto"/>
                <a:ea typeface="Roboto"/>
                <a:cs typeface="Roboto"/>
                <a:sym typeface="Roboto"/>
              </a:rPr>
              <a:t>  </a:t>
            </a:r>
            <a:r>
              <a:rPr lang="en" sz="2300">
                <a:solidFill>
                  <a:srgbClr val="0E101A"/>
                </a:solidFill>
              </a:rPr>
              <a:t>My multimodal text project will present Indigenous lens’s to past historical traumas and present-day injustices that continue to toxify Indigenous lands, cultures, and ways of life. I will also show how Indigenous Nations are </a:t>
            </a:r>
            <a:r>
              <a:rPr lang="en" sz="2300">
                <a:solidFill>
                  <a:srgbClr val="0E101A"/>
                </a:solidFill>
              </a:rPr>
              <a:t>resilient</a:t>
            </a:r>
            <a:r>
              <a:rPr lang="en" sz="2300">
                <a:solidFill>
                  <a:srgbClr val="0E101A"/>
                </a:solidFill>
              </a:rPr>
              <a:t>.</a:t>
            </a:r>
            <a:endParaRPr sz="2300">
              <a:solidFill>
                <a:srgbClr val="0E101A"/>
              </a:solidFill>
            </a:endParaRPr>
          </a:p>
          <a:p>
            <a:pPr indent="0" lvl="0" marL="0" rtl="0" algn="l">
              <a:lnSpc>
                <a:spcPct val="115000"/>
              </a:lnSpc>
              <a:spcBef>
                <a:spcPts val="0"/>
              </a:spcBef>
              <a:spcAft>
                <a:spcPts val="0"/>
              </a:spcAft>
              <a:buClr>
                <a:schemeClr val="dk1"/>
              </a:buClr>
              <a:buSzPct val="47826"/>
              <a:buFont typeface="Arial"/>
              <a:buNone/>
            </a:pPr>
            <a:r>
              <a:t/>
            </a:r>
            <a:endParaRPr sz="2300">
              <a:solidFill>
                <a:srgbClr val="0E101A"/>
              </a:solidFill>
            </a:endParaRPr>
          </a:p>
          <a:p>
            <a:pPr indent="0" lvl="0" marL="0" rtl="0" algn="l">
              <a:spcBef>
                <a:spcPts val="0"/>
              </a:spcBef>
              <a:spcAft>
                <a:spcPts val="0"/>
              </a:spcAft>
              <a:buNone/>
            </a:pPr>
            <a:r>
              <a:t/>
            </a:r>
            <a:endParaRPr sz="1500"/>
          </a:p>
        </p:txBody>
      </p:sp>
      <p:sp>
        <p:nvSpPr>
          <p:cNvPr id="56" name="Google Shape;56;p13"/>
          <p:cNvSpPr txBox="1"/>
          <p:nvPr/>
        </p:nvSpPr>
        <p:spPr>
          <a:xfrm>
            <a:off x="2740100" y="2531125"/>
            <a:ext cx="3726900" cy="68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By: Terry Posey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22">
            <a:hlinkClick r:id="rId3"/>
          </p:cNvPr>
          <p:cNvPicPr preferRelativeResize="0"/>
          <p:nvPr/>
        </p:nvPicPr>
        <p:blipFill>
          <a:blip r:embed="rId4">
            <a:alphaModFix/>
          </a:blip>
          <a:stretch>
            <a:fillRect/>
          </a:stretch>
        </p:blipFill>
        <p:spPr>
          <a:xfrm>
            <a:off x="228750" y="975300"/>
            <a:ext cx="8686525" cy="3692175"/>
          </a:xfrm>
          <a:prstGeom prst="rect">
            <a:avLst/>
          </a:prstGeom>
          <a:noFill/>
          <a:ln>
            <a:noFill/>
          </a:ln>
        </p:spPr>
      </p:pic>
      <p:sp>
        <p:nvSpPr>
          <p:cNvPr id="111" name="Google Shape;111;p22"/>
          <p:cNvSpPr txBox="1"/>
          <p:nvPr/>
        </p:nvSpPr>
        <p:spPr>
          <a:xfrm>
            <a:off x="730675" y="2279300"/>
            <a:ext cx="46566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5"/>
              </a:rPr>
              <a:t>https://www.youtube.com/watch?v=9djAFGAc4JM</a:t>
            </a:r>
            <a:endParaRPr/>
          </a:p>
        </p:txBody>
      </p:sp>
      <p:sp>
        <p:nvSpPr>
          <p:cNvPr id="112" name="Google Shape;112;p22"/>
          <p:cNvSpPr txBox="1"/>
          <p:nvPr/>
        </p:nvSpPr>
        <p:spPr>
          <a:xfrm>
            <a:off x="975300" y="348325"/>
            <a:ext cx="7198500" cy="55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500"/>
              <a:t>Podcast and Videos</a:t>
            </a:r>
            <a:endParaRPr sz="25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9000"/>
        </a:solidFill>
      </p:bgPr>
    </p:bg>
    <p:spTree>
      <p:nvGrpSpPr>
        <p:cNvPr id="116" name="Shape 116"/>
        <p:cNvGrpSpPr/>
        <p:nvPr/>
      </p:nvGrpSpPr>
      <p:grpSpPr>
        <a:xfrm>
          <a:off x="0" y="0"/>
          <a:ext cx="0" cy="0"/>
          <a:chOff x="0" y="0"/>
          <a:chExt cx="0" cy="0"/>
        </a:xfrm>
      </p:grpSpPr>
      <p:sp>
        <p:nvSpPr>
          <p:cNvPr id="117" name="Google Shape;117;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8" name="Google Shape;118;p23">
            <a:hlinkClick r:id="rId3"/>
          </p:cNvPr>
          <p:cNvPicPr preferRelativeResize="0"/>
          <p:nvPr/>
        </p:nvPicPr>
        <p:blipFill>
          <a:blip r:embed="rId4">
            <a:alphaModFix/>
          </a:blip>
          <a:stretch>
            <a:fillRect/>
          </a:stretch>
        </p:blipFill>
        <p:spPr>
          <a:xfrm>
            <a:off x="194800" y="133525"/>
            <a:ext cx="8754401" cy="4876451"/>
          </a:xfrm>
          <a:prstGeom prst="rect">
            <a:avLst/>
          </a:prstGeom>
          <a:noFill/>
          <a:ln>
            <a:noFill/>
          </a:ln>
        </p:spPr>
      </p:pic>
      <p:sp>
        <p:nvSpPr>
          <p:cNvPr id="119" name="Google Shape;119;p23"/>
          <p:cNvSpPr txBox="1"/>
          <p:nvPr/>
        </p:nvSpPr>
        <p:spPr>
          <a:xfrm>
            <a:off x="533300" y="695275"/>
            <a:ext cx="37626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5"/>
              </a:rPr>
              <a:t>https://www.youtube.com/watch?v=ecgXgHQySiE&amp;t=257s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9000"/>
        </a:solidFill>
      </p:bgPr>
    </p:bg>
    <p:spTree>
      <p:nvGrpSpPr>
        <p:cNvPr id="123" name="Shape 123"/>
        <p:cNvGrpSpPr/>
        <p:nvPr/>
      </p:nvGrpSpPr>
      <p:grpSpPr>
        <a:xfrm>
          <a:off x="0" y="0"/>
          <a:ext cx="0" cy="0"/>
          <a:chOff x="0" y="0"/>
          <a:chExt cx="0" cy="0"/>
        </a:xfrm>
      </p:grpSpPr>
      <p:pic>
        <p:nvPicPr>
          <p:cNvPr id="124" name="Google Shape;124;p24">
            <a:hlinkClick r:id="rId3"/>
          </p:cNvPr>
          <p:cNvPicPr preferRelativeResize="0"/>
          <p:nvPr/>
        </p:nvPicPr>
        <p:blipFill>
          <a:blip r:embed="rId4">
            <a:alphaModFix/>
          </a:blip>
          <a:stretch>
            <a:fillRect/>
          </a:stretch>
        </p:blipFill>
        <p:spPr>
          <a:xfrm>
            <a:off x="165775" y="168450"/>
            <a:ext cx="8812449" cy="4806601"/>
          </a:xfrm>
          <a:prstGeom prst="rect">
            <a:avLst/>
          </a:prstGeom>
          <a:noFill/>
          <a:ln>
            <a:noFill/>
          </a:ln>
        </p:spPr>
      </p:pic>
      <p:sp>
        <p:nvSpPr>
          <p:cNvPr id="125" name="Google Shape;125;p24"/>
          <p:cNvSpPr txBox="1"/>
          <p:nvPr/>
        </p:nvSpPr>
        <p:spPr>
          <a:xfrm>
            <a:off x="440400" y="3777050"/>
            <a:ext cx="43314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5"/>
              </a:rPr>
              <a:t>https://www.youtube.com/watch?v=FzGgIUSQr1g</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9000"/>
        </a:solidFill>
      </p:bgPr>
    </p:bg>
    <p:spTree>
      <p:nvGrpSpPr>
        <p:cNvPr id="129" name="Shape 129"/>
        <p:cNvGrpSpPr/>
        <p:nvPr/>
      </p:nvGrpSpPr>
      <p:grpSpPr>
        <a:xfrm>
          <a:off x="0" y="0"/>
          <a:ext cx="0" cy="0"/>
          <a:chOff x="0" y="0"/>
          <a:chExt cx="0" cy="0"/>
        </a:xfrm>
      </p:grpSpPr>
      <p:sp>
        <p:nvSpPr>
          <p:cNvPr id="130" name="Google Shape;130;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1" name="Google Shape;131;p25">
            <a:hlinkClick r:id="rId3"/>
          </p:cNvPr>
          <p:cNvPicPr preferRelativeResize="0"/>
          <p:nvPr/>
        </p:nvPicPr>
        <p:blipFill>
          <a:blip r:embed="rId4">
            <a:alphaModFix/>
          </a:blip>
          <a:stretch>
            <a:fillRect/>
          </a:stretch>
        </p:blipFill>
        <p:spPr>
          <a:xfrm>
            <a:off x="152400" y="152400"/>
            <a:ext cx="8839201" cy="4820370"/>
          </a:xfrm>
          <a:prstGeom prst="rect">
            <a:avLst/>
          </a:prstGeom>
          <a:noFill/>
          <a:ln>
            <a:noFill/>
          </a:ln>
        </p:spPr>
      </p:pic>
      <p:sp>
        <p:nvSpPr>
          <p:cNvPr id="132" name="Google Shape;132;p25"/>
          <p:cNvSpPr txBox="1"/>
          <p:nvPr/>
        </p:nvSpPr>
        <p:spPr>
          <a:xfrm>
            <a:off x="1729200" y="1292400"/>
            <a:ext cx="56319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5"/>
              </a:rPr>
              <a:t>https://www.youtube.com/watch?v=Onyk7guvHK8</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9000"/>
        </a:solidFill>
      </p:bgPr>
    </p:bg>
    <p:spTree>
      <p:nvGrpSpPr>
        <p:cNvPr id="136" name="Shape 136"/>
        <p:cNvGrpSpPr/>
        <p:nvPr/>
      </p:nvGrpSpPr>
      <p:grpSpPr>
        <a:xfrm>
          <a:off x="0" y="0"/>
          <a:ext cx="0" cy="0"/>
          <a:chOff x="0" y="0"/>
          <a:chExt cx="0" cy="0"/>
        </a:xfrm>
      </p:grpSpPr>
      <p:pic>
        <p:nvPicPr>
          <p:cNvPr id="137" name="Google Shape;137;p26">
            <a:hlinkClick r:id="rId3"/>
          </p:cNvPr>
          <p:cNvPicPr preferRelativeResize="0"/>
          <p:nvPr/>
        </p:nvPicPr>
        <p:blipFill>
          <a:blip r:embed="rId4">
            <a:alphaModFix/>
          </a:blip>
          <a:stretch>
            <a:fillRect/>
          </a:stretch>
        </p:blipFill>
        <p:spPr>
          <a:xfrm>
            <a:off x="152400" y="156500"/>
            <a:ext cx="8839199" cy="4830501"/>
          </a:xfrm>
          <a:prstGeom prst="rect">
            <a:avLst/>
          </a:prstGeom>
          <a:noFill/>
          <a:ln>
            <a:noFill/>
          </a:ln>
        </p:spPr>
      </p:pic>
      <p:sp>
        <p:nvSpPr>
          <p:cNvPr id="138" name="Google Shape;138;p26"/>
          <p:cNvSpPr txBox="1"/>
          <p:nvPr/>
        </p:nvSpPr>
        <p:spPr>
          <a:xfrm>
            <a:off x="1241550" y="3370700"/>
            <a:ext cx="50283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5"/>
              </a:rPr>
              <a:t>https://www.youtube.com/watch?v=XHhbeRJudY4</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9000"/>
        </a:solidFill>
      </p:bgPr>
    </p:bg>
    <p:spTree>
      <p:nvGrpSpPr>
        <p:cNvPr id="142" name="Shape 142"/>
        <p:cNvGrpSpPr/>
        <p:nvPr/>
      </p:nvGrpSpPr>
      <p:grpSpPr>
        <a:xfrm>
          <a:off x="0" y="0"/>
          <a:ext cx="0" cy="0"/>
          <a:chOff x="0" y="0"/>
          <a:chExt cx="0" cy="0"/>
        </a:xfrm>
      </p:grpSpPr>
      <p:sp>
        <p:nvSpPr>
          <p:cNvPr id="143" name="Google Shape;143;p27"/>
          <p:cNvSpPr txBox="1"/>
          <p:nvPr>
            <p:ph type="title"/>
          </p:nvPr>
        </p:nvSpPr>
        <p:spPr>
          <a:xfrm>
            <a:off x="311700" y="278650"/>
            <a:ext cx="8520600" cy="739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4120"/>
              <a:t>Articles</a:t>
            </a:r>
            <a:endParaRPr sz="4620"/>
          </a:p>
        </p:txBody>
      </p:sp>
      <p:sp>
        <p:nvSpPr>
          <p:cNvPr id="144" name="Google Shape;144;p27"/>
          <p:cNvSpPr txBox="1"/>
          <p:nvPr>
            <p:ph idx="1" type="body"/>
          </p:nvPr>
        </p:nvSpPr>
        <p:spPr>
          <a:xfrm>
            <a:off x="5282825" y="1152475"/>
            <a:ext cx="3549600" cy="211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chemeClr val="hlink"/>
                </a:solidFill>
                <a:hlinkClick r:id="rId3"/>
              </a:rPr>
              <a:t>Adverse Childhood Experiences and Resilience in Native American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145" name="Google Shape;145;p27"/>
          <p:cNvPicPr preferRelativeResize="0"/>
          <p:nvPr/>
        </p:nvPicPr>
        <p:blipFill>
          <a:blip r:embed="rId4">
            <a:alphaModFix/>
          </a:blip>
          <a:stretch>
            <a:fillRect/>
          </a:stretch>
        </p:blipFill>
        <p:spPr>
          <a:xfrm>
            <a:off x="160875" y="1017725"/>
            <a:ext cx="5319324" cy="37077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9000"/>
        </a:solidFill>
      </p:bgPr>
    </p:bg>
    <p:spTree>
      <p:nvGrpSpPr>
        <p:cNvPr id="149" name="Shape 149"/>
        <p:cNvGrpSpPr/>
        <p:nvPr/>
      </p:nvGrpSpPr>
      <p:grpSpPr>
        <a:xfrm>
          <a:off x="0" y="0"/>
          <a:ext cx="0" cy="0"/>
          <a:chOff x="0" y="0"/>
          <a:chExt cx="0" cy="0"/>
        </a:xfrm>
      </p:grpSpPr>
      <p:sp>
        <p:nvSpPr>
          <p:cNvPr id="150" name="Google Shape;150;p28"/>
          <p:cNvSpPr txBox="1"/>
          <p:nvPr>
            <p:ph idx="1" type="body"/>
          </p:nvPr>
        </p:nvSpPr>
        <p:spPr>
          <a:xfrm>
            <a:off x="5062225" y="1152475"/>
            <a:ext cx="37698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u="sng">
                <a:solidFill>
                  <a:schemeClr val="hlink"/>
                </a:solidFill>
                <a:hlinkClick r:id="rId3"/>
              </a:rPr>
              <a:t>https://www.acesaware.org/wp-content/uploads/2022/01/Trauma-resillience-practice-paper.pdf</a:t>
            </a:r>
            <a:endParaRPr/>
          </a:p>
        </p:txBody>
      </p:sp>
      <p:pic>
        <p:nvPicPr>
          <p:cNvPr id="151" name="Google Shape;151;p28"/>
          <p:cNvPicPr preferRelativeResize="0"/>
          <p:nvPr/>
        </p:nvPicPr>
        <p:blipFill>
          <a:blip r:embed="rId4">
            <a:alphaModFix/>
          </a:blip>
          <a:stretch>
            <a:fillRect/>
          </a:stretch>
        </p:blipFill>
        <p:spPr>
          <a:xfrm>
            <a:off x="547475" y="69100"/>
            <a:ext cx="4024525" cy="50053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9000"/>
        </a:solidFill>
      </p:bgPr>
    </p:bg>
    <p:spTree>
      <p:nvGrpSpPr>
        <p:cNvPr id="155" name="Shape 155"/>
        <p:cNvGrpSpPr/>
        <p:nvPr/>
      </p:nvGrpSpPr>
      <p:grpSpPr>
        <a:xfrm>
          <a:off x="0" y="0"/>
          <a:ext cx="0" cy="0"/>
          <a:chOff x="0" y="0"/>
          <a:chExt cx="0" cy="0"/>
        </a:xfrm>
      </p:grpSpPr>
      <p:sp>
        <p:nvSpPr>
          <p:cNvPr id="156" name="Google Shape;156;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MAPS</a:t>
            </a:r>
            <a:endParaRPr/>
          </a:p>
        </p:txBody>
      </p:sp>
      <p:pic>
        <p:nvPicPr>
          <p:cNvPr id="157" name="Google Shape;157;p29"/>
          <p:cNvPicPr preferRelativeResize="0"/>
          <p:nvPr/>
        </p:nvPicPr>
        <p:blipFill>
          <a:blip r:embed="rId3">
            <a:alphaModFix/>
          </a:blip>
          <a:stretch>
            <a:fillRect/>
          </a:stretch>
        </p:blipFill>
        <p:spPr>
          <a:xfrm>
            <a:off x="574050" y="1017725"/>
            <a:ext cx="3997949" cy="3783600"/>
          </a:xfrm>
          <a:prstGeom prst="rect">
            <a:avLst/>
          </a:prstGeom>
          <a:noFill/>
          <a:ln>
            <a:noFill/>
          </a:ln>
        </p:spPr>
      </p:pic>
      <p:sp>
        <p:nvSpPr>
          <p:cNvPr id="158" name="Google Shape;158;p29"/>
          <p:cNvSpPr txBox="1"/>
          <p:nvPr/>
        </p:nvSpPr>
        <p:spPr>
          <a:xfrm>
            <a:off x="4980950" y="1207500"/>
            <a:ext cx="3851400" cy="236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450">
                <a:solidFill>
                  <a:schemeClr val="dk1"/>
                </a:solidFill>
                <a:highlight>
                  <a:srgbClr val="FFFFFF"/>
                </a:highlight>
                <a:latin typeface="Times New Roman"/>
                <a:ea typeface="Times New Roman"/>
                <a:cs typeface="Times New Roman"/>
                <a:sym typeface="Times New Roman"/>
              </a:rPr>
              <a:t>Source: Dollman, Darla Sue, from Wild West History. “The Navajo Long Walks, the Bosque Redondo, and the Long Walks Home,” available at </a:t>
            </a:r>
            <a:r>
              <a:rPr lang="en" sz="1450" u="sng">
                <a:solidFill>
                  <a:schemeClr val="hlink"/>
                </a:solidFill>
                <a:highlight>
                  <a:srgbClr val="FFFFFF"/>
                </a:highlight>
                <a:latin typeface="Times New Roman"/>
                <a:ea typeface="Times New Roman"/>
                <a:cs typeface="Times New Roman"/>
                <a:sym typeface="Times New Roman"/>
                <a:hlinkClick r:id="rId4"/>
              </a:rPr>
              <a:t>wildwesthistory.blogspot.com/2012/10/the-navajo-long-walks-bosque-redondo.html</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9000"/>
        </a:solidFill>
      </p:bgPr>
    </p:bg>
    <p:spTree>
      <p:nvGrpSpPr>
        <p:cNvPr id="162" name="Shape 162"/>
        <p:cNvGrpSpPr/>
        <p:nvPr/>
      </p:nvGrpSpPr>
      <p:grpSpPr>
        <a:xfrm>
          <a:off x="0" y="0"/>
          <a:ext cx="0" cy="0"/>
          <a:chOff x="0" y="0"/>
          <a:chExt cx="0" cy="0"/>
        </a:xfrm>
      </p:grpSpPr>
      <p:sp>
        <p:nvSpPr>
          <p:cNvPr id="163" name="Google Shape;163;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Film</a:t>
            </a:r>
            <a:endParaRPr/>
          </a:p>
        </p:txBody>
      </p:sp>
      <p:pic>
        <p:nvPicPr>
          <p:cNvPr id="164" name="Google Shape;164;p30">
            <a:hlinkClick r:id="rId3"/>
          </p:cNvPr>
          <p:cNvPicPr preferRelativeResize="0"/>
          <p:nvPr/>
        </p:nvPicPr>
        <p:blipFill>
          <a:blip r:embed="rId4">
            <a:alphaModFix/>
          </a:blip>
          <a:stretch>
            <a:fillRect/>
          </a:stretch>
        </p:blipFill>
        <p:spPr>
          <a:xfrm>
            <a:off x="152400" y="1170125"/>
            <a:ext cx="5372800" cy="3489346"/>
          </a:xfrm>
          <a:prstGeom prst="rect">
            <a:avLst/>
          </a:prstGeom>
          <a:noFill/>
          <a:ln>
            <a:noFill/>
          </a:ln>
        </p:spPr>
      </p:pic>
      <p:sp>
        <p:nvSpPr>
          <p:cNvPr id="165" name="Google Shape;165;p30"/>
          <p:cNvSpPr txBox="1"/>
          <p:nvPr/>
        </p:nvSpPr>
        <p:spPr>
          <a:xfrm>
            <a:off x="5758850" y="1567425"/>
            <a:ext cx="3297600" cy="87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5"/>
              </a:rPr>
              <a:t>https://www.youtube.com/watch?v=H20h2qjBFag</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9000"/>
        </a:solidFill>
      </p:bgPr>
    </p:bg>
    <p:spTree>
      <p:nvGrpSpPr>
        <p:cNvPr id="169" name="Shape 169"/>
        <p:cNvGrpSpPr/>
        <p:nvPr/>
      </p:nvGrpSpPr>
      <p:grpSpPr>
        <a:xfrm>
          <a:off x="0" y="0"/>
          <a:ext cx="0" cy="0"/>
          <a:chOff x="0" y="0"/>
          <a:chExt cx="0" cy="0"/>
        </a:xfrm>
      </p:grpSpPr>
      <p:sp>
        <p:nvSpPr>
          <p:cNvPr id="170" name="Google Shape;170;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Story Telling</a:t>
            </a:r>
            <a:endParaRPr sz="2911"/>
          </a:p>
        </p:txBody>
      </p:sp>
      <p:pic>
        <p:nvPicPr>
          <p:cNvPr id="171" name="Google Shape;171;p31"/>
          <p:cNvPicPr preferRelativeResize="0"/>
          <p:nvPr/>
        </p:nvPicPr>
        <p:blipFill>
          <a:blip r:embed="rId3">
            <a:alphaModFix/>
          </a:blip>
          <a:stretch>
            <a:fillRect/>
          </a:stretch>
        </p:blipFill>
        <p:spPr>
          <a:xfrm>
            <a:off x="197400" y="1079775"/>
            <a:ext cx="6002676" cy="3682800"/>
          </a:xfrm>
          <a:prstGeom prst="rect">
            <a:avLst/>
          </a:prstGeom>
          <a:noFill/>
          <a:ln>
            <a:noFill/>
          </a:ln>
        </p:spPr>
      </p:pic>
      <p:sp>
        <p:nvSpPr>
          <p:cNvPr id="172" name="Google Shape;172;p31"/>
          <p:cNvSpPr txBox="1"/>
          <p:nvPr/>
        </p:nvSpPr>
        <p:spPr>
          <a:xfrm>
            <a:off x="6409050" y="1242325"/>
            <a:ext cx="2519400" cy="9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https://www.youtube.com/watch?v=YfNAXpn-czw&amp;t=80s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9000"/>
        </a:solidFill>
      </p:bgPr>
    </p:bg>
    <p:spTree>
      <p:nvGrpSpPr>
        <p:cNvPr id="60"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2965525" y="153875"/>
            <a:ext cx="3212950" cy="48357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9000"/>
        </a:solidFill>
      </p:bgPr>
    </p:bg>
    <p:spTree>
      <p:nvGrpSpPr>
        <p:cNvPr id="65" name="Shape 65"/>
        <p:cNvGrpSpPr/>
        <p:nvPr/>
      </p:nvGrpSpPr>
      <p:grpSpPr>
        <a:xfrm>
          <a:off x="0" y="0"/>
          <a:ext cx="0" cy="0"/>
          <a:chOff x="0" y="0"/>
          <a:chExt cx="0" cy="0"/>
        </a:xfrm>
      </p:grpSpPr>
      <p:sp>
        <p:nvSpPr>
          <p:cNvPr id="66" name="Google Shape;66;p15"/>
          <p:cNvSpPr txBox="1"/>
          <p:nvPr>
            <p:ph type="title"/>
          </p:nvPr>
        </p:nvSpPr>
        <p:spPr>
          <a:xfrm>
            <a:off x="311700" y="3289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Books</a:t>
            </a:r>
            <a:endParaRPr/>
          </a:p>
        </p:txBody>
      </p:sp>
      <p:pic>
        <p:nvPicPr>
          <p:cNvPr id="67" name="Google Shape;67;p15"/>
          <p:cNvPicPr preferRelativeResize="0"/>
          <p:nvPr/>
        </p:nvPicPr>
        <p:blipFill>
          <a:blip r:embed="rId3">
            <a:alphaModFix/>
          </a:blip>
          <a:stretch>
            <a:fillRect/>
          </a:stretch>
        </p:blipFill>
        <p:spPr>
          <a:xfrm>
            <a:off x="394750" y="952075"/>
            <a:ext cx="3508175" cy="4000925"/>
          </a:xfrm>
          <a:prstGeom prst="rect">
            <a:avLst/>
          </a:prstGeom>
          <a:noFill/>
          <a:ln>
            <a:noFill/>
          </a:ln>
        </p:spPr>
      </p:pic>
      <p:sp>
        <p:nvSpPr>
          <p:cNvPr id="68" name="Google Shape;68;p15"/>
          <p:cNvSpPr txBox="1"/>
          <p:nvPr/>
        </p:nvSpPr>
        <p:spPr>
          <a:xfrm>
            <a:off x="4214650" y="901625"/>
            <a:ext cx="4458600" cy="39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50">
                <a:solidFill>
                  <a:srgbClr val="0F1111"/>
                </a:solidFill>
                <a:highlight>
                  <a:srgbClr val="FFFFFF"/>
                </a:highlight>
              </a:rPr>
              <a:t>This book presents an overview of the history of the Navajos, with a detailed account of how the United States Government, represented by Kit Carson, forced them on a 300-mile walk from their homeland in the Southwest to a prison camp at Bosque Redondo, New Mexico, in 1864, and their eventual return home after the United States-Navajo Treaty of 1868. </a:t>
            </a:r>
            <a:endParaRPr sz="1350">
              <a:solidFill>
                <a:srgbClr val="0F1111"/>
              </a:solidFill>
              <a:highlight>
                <a:srgbClr val="FFFFFF"/>
              </a:highlight>
            </a:endParaRPr>
          </a:p>
          <a:p>
            <a:pPr indent="0" lvl="0" marL="0" rtl="0" algn="l">
              <a:lnSpc>
                <a:spcPct val="128571"/>
              </a:lnSpc>
              <a:spcBef>
                <a:spcPts val="0"/>
              </a:spcBef>
              <a:spcAft>
                <a:spcPts val="0"/>
              </a:spcAft>
              <a:buClr>
                <a:schemeClr val="dk1"/>
              </a:buClr>
              <a:buSzPts val="1100"/>
              <a:buFont typeface="Arial"/>
              <a:buNone/>
            </a:pPr>
            <a:r>
              <a:t/>
            </a:r>
            <a:endParaRPr b="1" sz="1200">
              <a:solidFill>
                <a:srgbClr val="565959"/>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b="1" lang="en" sz="1750">
                <a:solidFill>
                  <a:srgbClr val="007185"/>
                </a:solidFill>
                <a:highlight>
                  <a:srgbClr val="FFFFFF"/>
                </a:highlight>
                <a:uFill>
                  <a:noFill/>
                </a:uFill>
                <a:hlinkClick r:id="rId4">
                  <a:extLst>
                    <a:ext uri="{A12FA001-AC4F-418D-AE19-62706E023703}">
                      <ahyp:hlinkClr val="tx"/>
                    </a:ext>
                  </a:extLst>
                </a:hlinkClick>
              </a:rPr>
              <a:t>Raymond Bial</a:t>
            </a:r>
            <a:r>
              <a:rPr b="1" lang="en" sz="1750">
                <a:solidFill>
                  <a:srgbClr val="0F1111"/>
                </a:solidFill>
                <a:highlight>
                  <a:srgbClr val="FFFFFF"/>
                </a:highlight>
              </a:rPr>
              <a:t> </a:t>
            </a:r>
            <a:r>
              <a:rPr b="1" lang="en" sz="1750">
                <a:solidFill>
                  <a:srgbClr val="565959"/>
                </a:solidFill>
                <a:highlight>
                  <a:srgbClr val="FFFFFF"/>
                </a:highlight>
              </a:rPr>
              <a:t>(Author) (2002) </a:t>
            </a:r>
            <a:r>
              <a:rPr b="1" lang="en" sz="1500" u="sng">
                <a:solidFill>
                  <a:srgbClr val="0F1111"/>
                </a:solidFill>
                <a:highlight>
                  <a:srgbClr val="FFFFFF"/>
                </a:highlight>
              </a:rPr>
              <a:t>The Long Walk: The Story of Navajo Captivity</a:t>
            </a:r>
            <a:endParaRPr sz="1750" u="sng">
              <a:solidFill>
                <a:srgbClr val="565959"/>
              </a:solidFill>
              <a:highlight>
                <a:srgbClr val="FFFFFF"/>
              </a:highlight>
            </a:endParaRPr>
          </a:p>
          <a:p>
            <a:pPr indent="0" lvl="0" marL="0" rtl="0" algn="l">
              <a:spcBef>
                <a:spcPts val="0"/>
              </a:spcBef>
              <a:spcAft>
                <a:spcPts val="0"/>
              </a:spcAft>
              <a:buNone/>
            </a:pPr>
            <a:r>
              <a:t/>
            </a:r>
            <a:endParaRPr sz="1450">
              <a:solidFill>
                <a:srgbClr val="0F1111"/>
              </a:solidFill>
              <a:highlight>
                <a:srgbClr val="FFFFFF"/>
              </a:high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9000"/>
        </a:solidFill>
      </p:bgPr>
    </p:bg>
    <p:spTree>
      <p:nvGrpSpPr>
        <p:cNvPr id="72" name="Shape 72"/>
        <p:cNvGrpSpPr/>
        <p:nvPr/>
      </p:nvGrpSpPr>
      <p:grpSpPr>
        <a:xfrm>
          <a:off x="0" y="0"/>
          <a:ext cx="0" cy="0"/>
          <a:chOff x="0" y="0"/>
          <a:chExt cx="0" cy="0"/>
        </a:xfrm>
      </p:grpSpPr>
      <p:pic>
        <p:nvPicPr>
          <p:cNvPr id="73" name="Google Shape;73;p16"/>
          <p:cNvPicPr preferRelativeResize="0"/>
          <p:nvPr/>
        </p:nvPicPr>
        <p:blipFill>
          <a:blip r:embed="rId3">
            <a:alphaModFix/>
          </a:blip>
          <a:stretch>
            <a:fillRect/>
          </a:stretch>
        </p:blipFill>
        <p:spPr>
          <a:xfrm>
            <a:off x="5001869" y="152400"/>
            <a:ext cx="3751675" cy="4838699"/>
          </a:xfrm>
          <a:prstGeom prst="rect">
            <a:avLst/>
          </a:prstGeom>
          <a:noFill/>
          <a:ln>
            <a:noFill/>
          </a:ln>
        </p:spPr>
      </p:pic>
      <p:sp>
        <p:nvSpPr>
          <p:cNvPr id="74" name="Google Shape;74;p16"/>
          <p:cNvSpPr txBox="1"/>
          <p:nvPr/>
        </p:nvSpPr>
        <p:spPr>
          <a:xfrm>
            <a:off x="336700" y="371550"/>
            <a:ext cx="4353900" cy="4493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 sz="1600">
                <a:solidFill>
                  <a:schemeClr val="dk1"/>
                </a:solidFill>
                <a:highlight>
                  <a:srgbClr val="FFFFFF"/>
                </a:highlight>
              </a:rPr>
              <a:t>I Am Not A Number</a:t>
            </a:r>
            <a:r>
              <a:rPr lang="en" sz="1600">
                <a:solidFill>
                  <a:schemeClr val="dk1"/>
                </a:solidFill>
                <a:highlight>
                  <a:srgbClr val="FFFFFF"/>
                </a:highlight>
              </a:rPr>
              <a:t> opens with a frightening moment. An Indian agent is at their door, to take Irene and her brothers to residential school. When Irene's mother tries to keep Irene, the agent says "Give me all three or you'll be fined or sent to jail." Irene's parents, like many Native parents, were coerced into giving up their children.</a:t>
            </a:r>
            <a:endParaRPr sz="1600">
              <a:solidFill>
                <a:schemeClr val="dk1"/>
              </a:solidFill>
              <a:highlight>
                <a:srgbClr val="FFFFFF"/>
              </a:highlight>
            </a:endParaRPr>
          </a:p>
          <a:p>
            <a:pPr indent="0" lvl="0" marL="0" rtl="0" algn="l">
              <a:spcBef>
                <a:spcPts val="0"/>
              </a:spcBef>
              <a:spcAft>
                <a:spcPts val="0"/>
              </a:spcAft>
              <a:buNone/>
            </a:pPr>
            <a:r>
              <a:t/>
            </a:r>
            <a:endParaRPr/>
          </a:p>
          <a:p>
            <a:pPr indent="0" lvl="0" marL="0" rtl="0" algn="l">
              <a:spcBef>
                <a:spcPts val="0"/>
              </a:spcBef>
              <a:spcAft>
                <a:spcPts val="0"/>
              </a:spcAft>
              <a:buNone/>
            </a:pPr>
            <a:r>
              <a:rPr b="1" lang="en" sz="1500">
                <a:solidFill>
                  <a:schemeClr val="dk1"/>
                </a:solidFill>
                <a:highlight>
                  <a:srgbClr val="FFFFFF"/>
                </a:highlight>
              </a:rPr>
              <a:t>Jenny Kay Dupuis and Kathy Kacer's, illustrated by Gillian Newland (2016) </a:t>
            </a:r>
            <a:r>
              <a:rPr b="1" lang="en" sz="1500" u="sng">
                <a:solidFill>
                  <a:schemeClr val="dk1"/>
                </a:solidFill>
                <a:highlight>
                  <a:srgbClr val="FFFFFF"/>
                </a:highlight>
              </a:rPr>
              <a:t>I Am Not A Number</a:t>
            </a:r>
            <a:endParaRPr b="1" sz="1500" u="sng"/>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9000"/>
        </a:solidFill>
      </p:bgPr>
    </p:bg>
    <p:spTree>
      <p:nvGrpSpPr>
        <p:cNvPr id="78" name="Shape 78"/>
        <p:cNvGrpSpPr/>
        <p:nvPr/>
      </p:nvGrpSpPr>
      <p:grpSpPr>
        <a:xfrm>
          <a:off x="0" y="0"/>
          <a:ext cx="0" cy="0"/>
          <a:chOff x="0" y="0"/>
          <a:chExt cx="0" cy="0"/>
        </a:xfrm>
      </p:grpSpPr>
      <p:sp>
        <p:nvSpPr>
          <p:cNvPr id="79" name="Google Shape;79;p17"/>
          <p:cNvSpPr txBox="1"/>
          <p:nvPr>
            <p:ph idx="1" type="body"/>
          </p:nvPr>
        </p:nvSpPr>
        <p:spPr>
          <a:xfrm>
            <a:off x="4572000" y="232200"/>
            <a:ext cx="4260300" cy="43368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en" sz="1600">
                <a:solidFill>
                  <a:srgbClr val="0F1111"/>
                </a:solidFill>
                <a:highlight>
                  <a:srgbClr val="FFFFFF"/>
                </a:highlight>
              </a:rPr>
              <a:t>This book tells rhythms of traditional oral narrative, this powerful telling of the history of the Native/Indigenous peoples of North America recounts their story from Creation to the invasion and usurpation of Native lands. As more and more people arrived, The People saw that the new men did not respect the land. The People witnessed the destruction of their Nations and the enslavement of their people. The People fought hard, but eventually agreed to stop fighting and signed treaties.</a:t>
            </a:r>
            <a:endParaRPr sz="1600">
              <a:solidFill>
                <a:srgbClr val="0F1111"/>
              </a:solidFill>
              <a:highlight>
                <a:srgbClr val="FFFFFF"/>
              </a:highlight>
            </a:endParaRPr>
          </a:p>
          <a:p>
            <a:pPr indent="0" lvl="0" marL="0" rtl="0" algn="l">
              <a:spcBef>
                <a:spcPts val="1200"/>
              </a:spcBef>
              <a:spcAft>
                <a:spcPts val="0"/>
              </a:spcAft>
              <a:buNone/>
            </a:pPr>
            <a:r>
              <a:t/>
            </a:r>
            <a:endParaRPr b="1" sz="1550">
              <a:solidFill>
                <a:srgbClr val="0F1111"/>
              </a:solidFill>
              <a:highlight>
                <a:srgbClr val="FFFFFF"/>
              </a:highlight>
            </a:endParaRPr>
          </a:p>
          <a:p>
            <a:pPr indent="0" lvl="0" marL="0" rtl="0" algn="l">
              <a:spcBef>
                <a:spcPts val="1200"/>
              </a:spcBef>
              <a:spcAft>
                <a:spcPts val="0"/>
              </a:spcAft>
              <a:buNone/>
            </a:pPr>
            <a:r>
              <a:rPr lang="en" sz="1550">
                <a:solidFill>
                  <a:srgbClr val="007185"/>
                </a:solidFill>
                <a:highlight>
                  <a:srgbClr val="FFFFFF"/>
                </a:highlight>
                <a:uFill>
                  <a:noFill/>
                </a:uFill>
                <a:hlinkClick r:id="rId3">
                  <a:extLst>
                    <a:ext uri="{A12FA001-AC4F-418D-AE19-62706E023703}">
                      <ahyp:hlinkClr val="tx"/>
                    </a:ext>
                  </a:extLst>
                </a:hlinkClick>
              </a:rPr>
              <a:t>Simon J Ortiz</a:t>
            </a:r>
            <a:r>
              <a:rPr lang="en" sz="1550">
                <a:solidFill>
                  <a:srgbClr val="0F1111"/>
                </a:solidFill>
                <a:highlight>
                  <a:srgbClr val="FFFFFF"/>
                </a:highlight>
              </a:rPr>
              <a:t> </a:t>
            </a:r>
            <a:r>
              <a:rPr b="1" lang="en" sz="1550">
                <a:solidFill>
                  <a:srgbClr val="565959"/>
                </a:solidFill>
                <a:highlight>
                  <a:srgbClr val="FFFFFF"/>
                </a:highlight>
              </a:rPr>
              <a:t>(Author), </a:t>
            </a:r>
            <a:r>
              <a:rPr lang="en" sz="1550">
                <a:solidFill>
                  <a:srgbClr val="007185"/>
                </a:solidFill>
                <a:highlight>
                  <a:srgbClr val="FFFFFF"/>
                </a:highlight>
                <a:uFill>
                  <a:noFill/>
                </a:uFill>
                <a:hlinkClick r:id="rId4">
                  <a:extLst>
                    <a:ext uri="{A12FA001-AC4F-418D-AE19-62706E023703}">
                      <ahyp:hlinkClr val="tx"/>
                    </a:ext>
                  </a:extLst>
                </a:hlinkClick>
              </a:rPr>
              <a:t>Sharol Graves</a:t>
            </a:r>
            <a:r>
              <a:rPr lang="en" sz="1550">
                <a:solidFill>
                  <a:srgbClr val="0F1111"/>
                </a:solidFill>
                <a:highlight>
                  <a:srgbClr val="FFFFFF"/>
                </a:highlight>
              </a:rPr>
              <a:t> </a:t>
            </a:r>
            <a:r>
              <a:rPr b="1" lang="en" sz="1550">
                <a:solidFill>
                  <a:srgbClr val="565959"/>
                </a:solidFill>
                <a:highlight>
                  <a:srgbClr val="FFFFFF"/>
                </a:highlight>
              </a:rPr>
              <a:t>(Illustrator) (2017) </a:t>
            </a:r>
            <a:r>
              <a:rPr b="1" lang="en" sz="1550" u="sng">
                <a:solidFill>
                  <a:srgbClr val="565959"/>
                </a:solidFill>
                <a:highlight>
                  <a:srgbClr val="FFFFFF"/>
                </a:highlight>
              </a:rPr>
              <a:t>The People Shall Continue</a:t>
            </a:r>
            <a:endParaRPr b="1" sz="2300" u="sng">
              <a:solidFill>
                <a:srgbClr val="0F1111"/>
              </a:solidFill>
              <a:highlight>
                <a:srgbClr val="FFFFFF"/>
              </a:highlight>
            </a:endParaRPr>
          </a:p>
          <a:p>
            <a:pPr indent="0" lvl="0" marL="0" rtl="0" algn="l">
              <a:spcBef>
                <a:spcPts val="1200"/>
              </a:spcBef>
              <a:spcAft>
                <a:spcPts val="1200"/>
              </a:spcAft>
              <a:buNone/>
            </a:pPr>
            <a:r>
              <a:t/>
            </a:r>
            <a:endParaRPr sz="1350">
              <a:solidFill>
                <a:srgbClr val="565959"/>
              </a:solidFill>
              <a:highlight>
                <a:srgbClr val="FFFFFF"/>
              </a:highlight>
            </a:endParaRPr>
          </a:p>
        </p:txBody>
      </p:sp>
      <p:pic>
        <p:nvPicPr>
          <p:cNvPr id="80" name="Google Shape;80;p17"/>
          <p:cNvPicPr preferRelativeResize="0"/>
          <p:nvPr/>
        </p:nvPicPr>
        <p:blipFill>
          <a:blip r:embed="rId5">
            <a:alphaModFix/>
          </a:blip>
          <a:stretch>
            <a:fillRect/>
          </a:stretch>
        </p:blipFill>
        <p:spPr>
          <a:xfrm>
            <a:off x="152400" y="152400"/>
            <a:ext cx="4416370" cy="48387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9000"/>
        </a:solidFill>
      </p:bgPr>
    </p:bg>
    <p:spTree>
      <p:nvGrpSpPr>
        <p:cNvPr id="84" name="Shape 84"/>
        <p:cNvGrpSpPr/>
        <p:nvPr/>
      </p:nvGrpSpPr>
      <p:grpSpPr>
        <a:xfrm>
          <a:off x="0" y="0"/>
          <a:ext cx="0" cy="0"/>
          <a:chOff x="0" y="0"/>
          <a:chExt cx="0" cy="0"/>
        </a:xfrm>
      </p:grpSpPr>
      <p:sp>
        <p:nvSpPr>
          <p:cNvPr id="85" name="Google Shape;85;p18"/>
          <p:cNvSpPr txBox="1"/>
          <p:nvPr>
            <p:ph idx="1" type="body"/>
          </p:nvPr>
        </p:nvSpPr>
        <p:spPr>
          <a:xfrm>
            <a:off x="4261100" y="152400"/>
            <a:ext cx="4571100" cy="47937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en" sz="1550">
                <a:solidFill>
                  <a:srgbClr val="333333"/>
                </a:solidFill>
                <a:highlight>
                  <a:srgbClr val="FFFFFF"/>
                </a:highlight>
              </a:rPr>
              <a:t>“We are stewards of the Earth / Our spirits have not been broken / We are water protectors. WE STAND!”</a:t>
            </a:r>
            <a:endParaRPr sz="1550">
              <a:solidFill>
                <a:srgbClr val="333333"/>
              </a:solidFill>
              <a:highlight>
                <a:srgbClr val="FFFFFF"/>
              </a:highlight>
            </a:endParaRPr>
          </a:p>
          <a:p>
            <a:pPr indent="0" lvl="0" marL="0" rtl="0" algn="l">
              <a:spcBef>
                <a:spcPts val="1100"/>
              </a:spcBef>
              <a:spcAft>
                <a:spcPts val="0"/>
              </a:spcAft>
              <a:buClr>
                <a:schemeClr val="dk1"/>
              </a:buClr>
              <a:buSzPts val="1100"/>
              <a:buFont typeface="Arial"/>
              <a:buNone/>
            </a:pPr>
            <a:r>
              <a:rPr lang="en" sz="1550">
                <a:solidFill>
                  <a:srgbClr val="333333"/>
                </a:solidFill>
                <a:highlight>
                  <a:srgbClr val="FFFFFF"/>
                </a:highlight>
              </a:rPr>
              <a:t>In this 2020 Caldecott award winner, a young Indigenous girl learns from her Grandmother that water is sacred. “Water is alive,” Grandmother says, “Water remembers our ancestors.” The book highlights water not just an important </a:t>
            </a:r>
            <a:r>
              <a:rPr lang="en" sz="1550">
                <a:solidFill>
                  <a:srgbClr val="333333"/>
                </a:solidFill>
                <a:highlight>
                  <a:srgbClr val="FFFFFF"/>
                </a:highlight>
                <a:uFill>
                  <a:noFill/>
                </a:uFill>
                <a:hlinkClick r:id="rId3">
                  <a:extLst>
                    <a:ext uri="{A12FA001-AC4F-418D-AE19-62706E023703}">
                      <ahyp:hlinkClr val="tx"/>
                    </a:ext>
                  </a:extLst>
                </a:hlinkClick>
              </a:rPr>
              <a:t>natural</a:t>
            </a:r>
            <a:r>
              <a:rPr lang="en" sz="1550">
                <a:solidFill>
                  <a:schemeClr val="hlink"/>
                </a:solidFill>
                <a:highlight>
                  <a:srgbClr val="FFFFFF"/>
                </a:highlight>
                <a:uFill>
                  <a:noFill/>
                </a:uFill>
                <a:hlinkClick r:id="rId4"/>
              </a:rPr>
              <a:t> </a:t>
            </a:r>
            <a:r>
              <a:rPr lang="en" sz="1550">
                <a:solidFill>
                  <a:srgbClr val="333333"/>
                </a:solidFill>
                <a:highlight>
                  <a:srgbClr val="FFFFFF"/>
                </a:highlight>
                <a:uFill>
                  <a:noFill/>
                </a:uFill>
                <a:hlinkClick r:id="rId5">
                  <a:extLst>
                    <a:ext uri="{A12FA001-AC4F-418D-AE19-62706E023703}">
                      <ahyp:hlinkClr val="tx"/>
                    </a:ext>
                  </a:extLst>
                </a:hlinkClick>
              </a:rPr>
              <a:t>resource</a:t>
            </a:r>
            <a:r>
              <a:rPr lang="en" sz="1550">
                <a:solidFill>
                  <a:srgbClr val="333333"/>
                </a:solidFill>
                <a:highlight>
                  <a:srgbClr val="FFFFFF"/>
                </a:highlight>
              </a:rPr>
              <a:t> but as a sacred, living element that sustains and binds all together plants, animals, and humans.</a:t>
            </a:r>
            <a:endParaRPr sz="1550">
              <a:solidFill>
                <a:srgbClr val="333333"/>
              </a:solidFill>
              <a:highlight>
                <a:srgbClr val="FFFFFF"/>
              </a:highlight>
            </a:endParaRPr>
          </a:p>
          <a:p>
            <a:pPr indent="0" lvl="0" marL="0" rtl="0" algn="l">
              <a:spcBef>
                <a:spcPts val="1100"/>
              </a:spcBef>
              <a:spcAft>
                <a:spcPts val="0"/>
              </a:spcAft>
              <a:buNone/>
            </a:pPr>
            <a:r>
              <a:t/>
            </a:r>
            <a:endParaRPr/>
          </a:p>
          <a:p>
            <a:pPr indent="0" lvl="0" marL="0" rtl="0" algn="l">
              <a:lnSpc>
                <a:spcPct val="120000"/>
              </a:lnSpc>
              <a:spcBef>
                <a:spcPts val="1400"/>
              </a:spcBef>
              <a:spcAft>
                <a:spcPts val="0"/>
              </a:spcAft>
              <a:buClr>
                <a:schemeClr val="dk1"/>
              </a:buClr>
              <a:buSzPts val="1100"/>
              <a:buFont typeface="Arial"/>
              <a:buNone/>
            </a:pPr>
            <a:r>
              <a:rPr b="1" lang="en" sz="1550">
                <a:solidFill>
                  <a:srgbClr val="333333"/>
                </a:solidFill>
                <a:highlight>
                  <a:srgbClr val="FFFFFF"/>
                </a:highlight>
              </a:rPr>
              <a:t>By </a:t>
            </a:r>
            <a:r>
              <a:rPr b="1" lang="en" sz="1550">
                <a:solidFill>
                  <a:schemeClr val="hlink"/>
                </a:solidFill>
                <a:highlight>
                  <a:srgbClr val="FFFFFF"/>
                </a:highlight>
                <a:uFill>
                  <a:noFill/>
                </a:uFill>
                <a:hlinkClick r:id="rId6"/>
              </a:rPr>
              <a:t>Carole Lindstrom</a:t>
            </a:r>
            <a:r>
              <a:rPr b="1" lang="en" sz="1550">
                <a:solidFill>
                  <a:srgbClr val="333333"/>
                </a:solidFill>
                <a:highlight>
                  <a:srgbClr val="FFFFFF"/>
                </a:highlight>
              </a:rPr>
              <a:t> Illustrated by </a:t>
            </a:r>
            <a:r>
              <a:rPr b="1" lang="en" sz="1550">
                <a:solidFill>
                  <a:schemeClr val="hlink"/>
                </a:solidFill>
                <a:highlight>
                  <a:srgbClr val="FFFFFF"/>
                </a:highlight>
                <a:uFill>
                  <a:noFill/>
                </a:uFill>
                <a:hlinkClick r:id="rId7"/>
              </a:rPr>
              <a:t>Michaela Goade</a:t>
            </a:r>
            <a:r>
              <a:rPr b="1" lang="en" sz="1550">
                <a:solidFill>
                  <a:schemeClr val="hlink"/>
                </a:solidFill>
                <a:highlight>
                  <a:srgbClr val="FFFFFF"/>
                </a:highlight>
              </a:rPr>
              <a:t> </a:t>
            </a:r>
            <a:r>
              <a:rPr lang="en" sz="1550">
                <a:solidFill>
                  <a:schemeClr val="dk1"/>
                </a:solidFill>
                <a:highlight>
                  <a:srgbClr val="FFFFFF"/>
                </a:highlight>
              </a:rPr>
              <a:t>(</a:t>
            </a:r>
            <a:r>
              <a:rPr b="1" lang="en" sz="1550">
                <a:solidFill>
                  <a:schemeClr val="dk1"/>
                </a:solidFill>
                <a:highlight>
                  <a:srgbClr val="FFFFFF"/>
                </a:highlight>
              </a:rPr>
              <a:t>2020) </a:t>
            </a:r>
            <a:r>
              <a:rPr b="1" lang="en" sz="1550" u="sng">
                <a:solidFill>
                  <a:schemeClr val="dk1"/>
                </a:solidFill>
                <a:highlight>
                  <a:srgbClr val="FFFFFF"/>
                </a:highlight>
              </a:rPr>
              <a:t>We Are Water Protectors</a:t>
            </a:r>
            <a:endParaRPr b="1" sz="1550" u="sng">
              <a:solidFill>
                <a:schemeClr val="dk1"/>
              </a:solidFill>
              <a:highlight>
                <a:srgbClr val="FFFFFF"/>
              </a:highlight>
            </a:endParaRPr>
          </a:p>
          <a:p>
            <a:pPr indent="0" lvl="0" marL="0" rtl="0" algn="l">
              <a:spcBef>
                <a:spcPts val="400"/>
              </a:spcBef>
              <a:spcAft>
                <a:spcPts val="1200"/>
              </a:spcAft>
              <a:buNone/>
            </a:pPr>
            <a:r>
              <a:t/>
            </a:r>
            <a:endParaRPr/>
          </a:p>
        </p:txBody>
      </p:sp>
      <p:pic>
        <p:nvPicPr>
          <p:cNvPr id="86" name="Google Shape;86;p18"/>
          <p:cNvPicPr preferRelativeResize="0"/>
          <p:nvPr/>
        </p:nvPicPr>
        <p:blipFill>
          <a:blip r:embed="rId8">
            <a:alphaModFix/>
          </a:blip>
          <a:stretch>
            <a:fillRect/>
          </a:stretch>
        </p:blipFill>
        <p:spPr>
          <a:xfrm>
            <a:off x="152400" y="152400"/>
            <a:ext cx="3962400" cy="48447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9000"/>
        </a:solidFill>
      </p:bgPr>
    </p:bg>
    <p:spTree>
      <p:nvGrpSpPr>
        <p:cNvPr id="90" name="Shape 90"/>
        <p:cNvGrpSpPr/>
        <p:nvPr/>
      </p:nvGrpSpPr>
      <p:grpSpPr>
        <a:xfrm>
          <a:off x="0" y="0"/>
          <a:ext cx="0" cy="0"/>
          <a:chOff x="0" y="0"/>
          <a:chExt cx="0" cy="0"/>
        </a:xfrm>
      </p:grpSpPr>
      <p:sp>
        <p:nvSpPr>
          <p:cNvPr id="91" name="Google Shape;91;p19"/>
          <p:cNvSpPr txBox="1"/>
          <p:nvPr>
            <p:ph idx="1" type="body"/>
          </p:nvPr>
        </p:nvSpPr>
        <p:spPr>
          <a:xfrm>
            <a:off x="4247700" y="223625"/>
            <a:ext cx="4260300" cy="47109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1550">
                <a:solidFill>
                  <a:srgbClr val="0F1111"/>
                </a:solidFill>
                <a:highlight>
                  <a:srgbClr val="FFFFFF"/>
                </a:highlight>
              </a:rPr>
              <a:t>Washington, DC, is Indian land, but Indigenous peoples are often left out of the national narrative of the United States and erased in the capital city. To redress this myth of invisibility, </a:t>
            </a:r>
            <a:r>
              <a:rPr i="1" lang="en" sz="1550">
                <a:solidFill>
                  <a:srgbClr val="0F1111"/>
                </a:solidFill>
                <a:highlight>
                  <a:srgbClr val="FFFFFF"/>
                </a:highlight>
              </a:rPr>
              <a:t>Indigenous DC</a:t>
            </a:r>
            <a:r>
              <a:rPr lang="en" sz="1550">
                <a:solidFill>
                  <a:srgbClr val="0F1111"/>
                </a:solidFill>
                <a:highlight>
                  <a:srgbClr val="FFFFFF"/>
                </a:highlight>
              </a:rPr>
              <a:t> shines a light upon the oft-overlooked contributions of tribal leaders and politicians, artists and activists to the rich history of the District of Columbia, and their imprint ― at times memorialized in physical representations, and at other times living on only through oral history ― upon this place</a:t>
            </a:r>
            <a:endParaRPr sz="1550">
              <a:solidFill>
                <a:srgbClr val="0F1111"/>
              </a:solidFill>
              <a:highlight>
                <a:srgbClr val="FFFFFF"/>
              </a:highlight>
            </a:endParaRPr>
          </a:p>
          <a:p>
            <a:pPr indent="0" lvl="0" marL="0" rtl="0" algn="l">
              <a:spcBef>
                <a:spcPts val="1200"/>
              </a:spcBef>
              <a:spcAft>
                <a:spcPts val="0"/>
              </a:spcAft>
              <a:buNone/>
            </a:pPr>
            <a:r>
              <a:t/>
            </a:r>
            <a:endParaRPr sz="1550">
              <a:solidFill>
                <a:srgbClr val="0F1111"/>
              </a:solidFill>
              <a:highlight>
                <a:srgbClr val="FFFFFF"/>
              </a:highlight>
            </a:endParaRPr>
          </a:p>
          <a:p>
            <a:pPr indent="0" lvl="0" marL="0" rtl="0" algn="l">
              <a:spcBef>
                <a:spcPts val="1200"/>
              </a:spcBef>
              <a:spcAft>
                <a:spcPts val="0"/>
              </a:spcAft>
              <a:buNone/>
            </a:pPr>
            <a:r>
              <a:rPr b="1" lang="en" sz="1550">
                <a:solidFill>
                  <a:srgbClr val="007185"/>
                </a:solidFill>
                <a:highlight>
                  <a:srgbClr val="FFFFFF"/>
                </a:highlight>
                <a:uFill>
                  <a:noFill/>
                </a:uFill>
                <a:hlinkClick r:id="rId3">
                  <a:extLst>
                    <a:ext uri="{A12FA001-AC4F-418D-AE19-62706E023703}">
                      <ahyp:hlinkClr val="tx"/>
                    </a:ext>
                  </a:extLst>
                </a:hlinkClick>
              </a:rPr>
              <a:t>Elizabeth Rule</a:t>
            </a:r>
            <a:r>
              <a:rPr b="1" lang="en" sz="1550">
                <a:solidFill>
                  <a:srgbClr val="0F1111"/>
                </a:solidFill>
                <a:highlight>
                  <a:srgbClr val="FFFFFF"/>
                </a:highlight>
              </a:rPr>
              <a:t> </a:t>
            </a:r>
            <a:r>
              <a:rPr b="1" lang="en" sz="1550">
                <a:solidFill>
                  <a:srgbClr val="565959"/>
                </a:solidFill>
                <a:highlight>
                  <a:srgbClr val="FFFFFF"/>
                </a:highlight>
              </a:rPr>
              <a:t>(Author) (2023) I</a:t>
            </a:r>
            <a:r>
              <a:rPr b="1" lang="en" sz="1550" u="sng">
                <a:solidFill>
                  <a:srgbClr val="565959"/>
                </a:solidFill>
                <a:highlight>
                  <a:srgbClr val="FFFFFF"/>
                </a:highlight>
              </a:rPr>
              <a:t>ndigenous DC: Native Peoples and the Nation's Capital</a:t>
            </a:r>
            <a:endParaRPr b="1" sz="2600" u="sng">
              <a:solidFill>
                <a:srgbClr val="0F1111"/>
              </a:solidFill>
              <a:highlight>
                <a:srgbClr val="FFFFFF"/>
              </a:highlight>
            </a:endParaRPr>
          </a:p>
          <a:p>
            <a:pPr indent="0" lvl="0" marL="0" rtl="0" algn="l">
              <a:spcBef>
                <a:spcPts val="1200"/>
              </a:spcBef>
              <a:spcAft>
                <a:spcPts val="1200"/>
              </a:spcAft>
              <a:buNone/>
            </a:pPr>
            <a:r>
              <a:t/>
            </a:r>
            <a:endParaRPr sz="1050">
              <a:solidFill>
                <a:srgbClr val="565959"/>
              </a:solidFill>
              <a:highlight>
                <a:srgbClr val="FFFFFF"/>
              </a:highlight>
            </a:endParaRPr>
          </a:p>
        </p:txBody>
      </p:sp>
      <p:pic>
        <p:nvPicPr>
          <p:cNvPr id="92" name="Google Shape;92;p19"/>
          <p:cNvPicPr preferRelativeResize="0"/>
          <p:nvPr/>
        </p:nvPicPr>
        <p:blipFill>
          <a:blip r:embed="rId4">
            <a:alphaModFix/>
          </a:blip>
          <a:stretch>
            <a:fillRect/>
          </a:stretch>
        </p:blipFill>
        <p:spPr>
          <a:xfrm>
            <a:off x="152400" y="152400"/>
            <a:ext cx="3751674" cy="4838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9000"/>
        </a:solidFill>
      </p:bgPr>
    </p:bg>
    <p:spTree>
      <p:nvGrpSpPr>
        <p:cNvPr id="96" name="Shape 96"/>
        <p:cNvGrpSpPr/>
        <p:nvPr/>
      </p:nvGrpSpPr>
      <p:grpSpPr>
        <a:xfrm>
          <a:off x="0" y="0"/>
          <a:ext cx="0" cy="0"/>
          <a:chOff x="0" y="0"/>
          <a:chExt cx="0" cy="0"/>
        </a:xfrm>
      </p:grpSpPr>
      <p:sp>
        <p:nvSpPr>
          <p:cNvPr id="97" name="Google Shape;97;p20"/>
          <p:cNvSpPr txBox="1"/>
          <p:nvPr>
            <p:ph idx="1" type="body"/>
          </p:nvPr>
        </p:nvSpPr>
        <p:spPr>
          <a:xfrm>
            <a:off x="311700" y="152400"/>
            <a:ext cx="5191800" cy="483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rgbClr val="0F1111"/>
                </a:solidFill>
                <a:highlight>
                  <a:srgbClr val="FFFFFF"/>
                </a:highlight>
              </a:rPr>
              <a:t>In this enlightening book, scholars and activists Roxanne Dunbar-Ortiz and Dina Gilio-Whitaker tackle a wide range of myths about Native American culture and history that have misinformed generations. Tracing how these ideas evolved, and drawing from history, the authors disrupt long-held and enduring myths such as:</a:t>
            </a:r>
            <a:endParaRPr sz="1300">
              <a:solidFill>
                <a:srgbClr val="0F1111"/>
              </a:solidFill>
              <a:highlight>
                <a:srgbClr val="FFFFFF"/>
              </a:highlight>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a:solidFill>
                  <a:srgbClr val="0F1111"/>
                </a:solidFill>
                <a:highlight>
                  <a:srgbClr val="FFFFFF"/>
                </a:highlight>
              </a:rPr>
              <a:t>“Columbus Discovered America”</a:t>
            </a:r>
            <a:endParaRPr sz="1300">
              <a:solidFill>
                <a:srgbClr val="0F1111"/>
              </a:solidFill>
              <a:highlight>
                <a:srgbClr val="FFFFFF"/>
              </a:highlight>
            </a:endParaRPr>
          </a:p>
          <a:p>
            <a:pPr indent="0" lvl="0" marL="0" rtl="0" algn="l">
              <a:spcBef>
                <a:spcPts val="0"/>
              </a:spcBef>
              <a:spcAft>
                <a:spcPts val="0"/>
              </a:spcAft>
              <a:buClr>
                <a:schemeClr val="dk1"/>
              </a:buClr>
              <a:buSzPts val="1100"/>
              <a:buFont typeface="Arial"/>
              <a:buNone/>
            </a:pPr>
            <a:r>
              <a:rPr lang="en" sz="1300">
                <a:solidFill>
                  <a:srgbClr val="0F1111"/>
                </a:solidFill>
                <a:highlight>
                  <a:srgbClr val="FFFFFF"/>
                </a:highlight>
              </a:rPr>
              <a:t>“Thanksgiving Proves the Indians Welcomed Pilgrims”</a:t>
            </a:r>
            <a:endParaRPr sz="1300">
              <a:solidFill>
                <a:srgbClr val="0F1111"/>
              </a:solidFill>
              <a:highlight>
                <a:srgbClr val="FFFFFF"/>
              </a:highlight>
            </a:endParaRPr>
          </a:p>
          <a:p>
            <a:pPr indent="0" lvl="0" marL="0" rtl="0" algn="l">
              <a:spcBef>
                <a:spcPts val="0"/>
              </a:spcBef>
              <a:spcAft>
                <a:spcPts val="0"/>
              </a:spcAft>
              <a:buClr>
                <a:schemeClr val="dk1"/>
              </a:buClr>
              <a:buSzPts val="1100"/>
              <a:buFont typeface="Arial"/>
              <a:buNone/>
            </a:pPr>
            <a:r>
              <a:rPr lang="en" sz="1300">
                <a:solidFill>
                  <a:srgbClr val="0F1111"/>
                </a:solidFill>
                <a:highlight>
                  <a:srgbClr val="FFFFFF"/>
                </a:highlight>
              </a:rPr>
              <a:t>“Indians Were Savage and Warlike”</a:t>
            </a:r>
            <a:endParaRPr sz="1300">
              <a:solidFill>
                <a:srgbClr val="0F1111"/>
              </a:solidFill>
              <a:highlight>
                <a:srgbClr val="FFFFFF"/>
              </a:highlight>
            </a:endParaRPr>
          </a:p>
          <a:p>
            <a:pPr indent="0" lvl="0" marL="0" rtl="0" algn="l">
              <a:spcBef>
                <a:spcPts val="0"/>
              </a:spcBef>
              <a:spcAft>
                <a:spcPts val="0"/>
              </a:spcAft>
              <a:buClr>
                <a:schemeClr val="dk1"/>
              </a:buClr>
              <a:buSzPts val="1100"/>
              <a:buFont typeface="Arial"/>
              <a:buNone/>
            </a:pPr>
            <a:r>
              <a:rPr lang="en" sz="1300">
                <a:solidFill>
                  <a:srgbClr val="0F1111"/>
                </a:solidFill>
                <a:highlight>
                  <a:srgbClr val="FFFFFF"/>
                </a:highlight>
              </a:rPr>
              <a:t>“Europeans Brought Civilization to Backward Indians”</a:t>
            </a:r>
            <a:endParaRPr sz="1300">
              <a:solidFill>
                <a:srgbClr val="0F1111"/>
              </a:solidFill>
              <a:highlight>
                <a:srgbClr val="FFFFFF"/>
              </a:highlight>
            </a:endParaRPr>
          </a:p>
          <a:p>
            <a:pPr indent="0" lvl="0" marL="0" rtl="0" algn="l">
              <a:spcBef>
                <a:spcPts val="0"/>
              </a:spcBef>
              <a:spcAft>
                <a:spcPts val="0"/>
              </a:spcAft>
              <a:buClr>
                <a:schemeClr val="dk1"/>
              </a:buClr>
              <a:buSzPts val="1100"/>
              <a:buFont typeface="Arial"/>
              <a:buNone/>
            </a:pPr>
            <a:r>
              <a:rPr lang="en" sz="1300">
                <a:solidFill>
                  <a:srgbClr val="0F1111"/>
                </a:solidFill>
                <a:highlight>
                  <a:srgbClr val="FFFFFF"/>
                </a:highlight>
              </a:rPr>
              <a:t>“The United States Did Not Have a Policy of Genocide”</a:t>
            </a:r>
            <a:endParaRPr sz="1300">
              <a:solidFill>
                <a:srgbClr val="0F1111"/>
              </a:solidFill>
              <a:highlight>
                <a:srgbClr val="FFFFFF"/>
              </a:highlight>
            </a:endParaRPr>
          </a:p>
          <a:p>
            <a:pPr indent="0" lvl="0" marL="0" rtl="0" algn="l">
              <a:spcBef>
                <a:spcPts val="0"/>
              </a:spcBef>
              <a:spcAft>
                <a:spcPts val="0"/>
              </a:spcAft>
              <a:buClr>
                <a:schemeClr val="dk1"/>
              </a:buClr>
              <a:buSzPts val="1100"/>
              <a:buFont typeface="Arial"/>
              <a:buNone/>
            </a:pPr>
            <a:r>
              <a:rPr lang="en" sz="1300">
                <a:solidFill>
                  <a:srgbClr val="0F1111"/>
                </a:solidFill>
                <a:highlight>
                  <a:srgbClr val="FFFFFF"/>
                </a:highlight>
              </a:rPr>
              <a:t>“Sports Mascots Honor Native Americans”</a:t>
            </a:r>
            <a:endParaRPr sz="1300">
              <a:solidFill>
                <a:srgbClr val="0F1111"/>
              </a:solidFill>
              <a:highlight>
                <a:srgbClr val="FFFFFF"/>
              </a:highlight>
            </a:endParaRPr>
          </a:p>
          <a:p>
            <a:pPr indent="0" lvl="0" marL="0" rtl="0" algn="l">
              <a:spcBef>
                <a:spcPts val="0"/>
              </a:spcBef>
              <a:spcAft>
                <a:spcPts val="0"/>
              </a:spcAft>
              <a:buClr>
                <a:schemeClr val="dk1"/>
              </a:buClr>
              <a:buSzPts val="1100"/>
              <a:buFont typeface="Arial"/>
              <a:buNone/>
            </a:pPr>
            <a:r>
              <a:rPr lang="en" sz="1300">
                <a:solidFill>
                  <a:srgbClr val="0F1111"/>
                </a:solidFill>
                <a:highlight>
                  <a:srgbClr val="FFFFFF"/>
                </a:highlight>
              </a:rPr>
              <a:t>“Most Indians Are on Government Welfare”</a:t>
            </a:r>
            <a:endParaRPr sz="1300">
              <a:solidFill>
                <a:srgbClr val="0F1111"/>
              </a:solidFill>
              <a:highlight>
                <a:srgbClr val="FFFFFF"/>
              </a:highlight>
            </a:endParaRPr>
          </a:p>
          <a:p>
            <a:pPr indent="0" lvl="0" marL="0" rtl="0" algn="l">
              <a:spcBef>
                <a:spcPts val="0"/>
              </a:spcBef>
              <a:spcAft>
                <a:spcPts val="0"/>
              </a:spcAft>
              <a:buClr>
                <a:schemeClr val="dk1"/>
              </a:buClr>
              <a:buSzPts val="1100"/>
              <a:buFont typeface="Arial"/>
              <a:buNone/>
            </a:pPr>
            <a:r>
              <a:rPr lang="en" sz="1300">
                <a:solidFill>
                  <a:srgbClr val="0F1111"/>
                </a:solidFill>
                <a:highlight>
                  <a:srgbClr val="FFFFFF"/>
                </a:highlight>
              </a:rPr>
              <a:t>“Indian Casinos Make Them All Rich”</a:t>
            </a:r>
            <a:endParaRPr sz="1300">
              <a:solidFill>
                <a:srgbClr val="0F1111"/>
              </a:solidFill>
              <a:highlight>
                <a:srgbClr val="FFFFFF"/>
              </a:highlight>
            </a:endParaRPr>
          </a:p>
          <a:p>
            <a:pPr indent="0" lvl="0" marL="0" rtl="0" algn="l">
              <a:spcBef>
                <a:spcPts val="0"/>
              </a:spcBef>
              <a:spcAft>
                <a:spcPts val="0"/>
              </a:spcAft>
              <a:buNone/>
            </a:pPr>
            <a:r>
              <a:rPr lang="en" sz="1300">
                <a:solidFill>
                  <a:srgbClr val="0F1111"/>
                </a:solidFill>
                <a:highlight>
                  <a:srgbClr val="FFFFFF"/>
                </a:highlight>
              </a:rPr>
              <a:t>“Indians Are Naturally Predisposed to Alcohol”</a:t>
            </a:r>
            <a:endParaRPr sz="1300">
              <a:solidFill>
                <a:srgbClr val="0F1111"/>
              </a:solidFill>
              <a:highlight>
                <a:srgbClr val="FFFFFF"/>
              </a:highlight>
            </a:endParaRPr>
          </a:p>
          <a:p>
            <a:pPr indent="0" lvl="0" marL="0" rtl="0" algn="l">
              <a:spcBef>
                <a:spcPts val="1200"/>
              </a:spcBef>
              <a:spcAft>
                <a:spcPts val="0"/>
              </a:spcAft>
              <a:buNone/>
            </a:pPr>
            <a:r>
              <a:rPr b="1" lang="en" sz="1400" u="sng">
                <a:solidFill>
                  <a:srgbClr val="C7511F"/>
                </a:solidFill>
                <a:highlight>
                  <a:srgbClr val="FFFFFF"/>
                </a:highlight>
                <a:hlinkClick r:id="rId3">
                  <a:extLst>
                    <a:ext uri="{A12FA001-AC4F-418D-AE19-62706E023703}">
                      <ahyp:hlinkClr val="tx"/>
                    </a:ext>
                  </a:extLst>
                </a:hlinkClick>
              </a:rPr>
              <a:t>Roxanne Dunbar-Ortiz</a:t>
            </a:r>
            <a:r>
              <a:rPr b="1" lang="en" sz="1400">
                <a:solidFill>
                  <a:srgbClr val="0F1111"/>
                </a:solidFill>
                <a:highlight>
                  <a:srgbClr val="FFFFFF"/>
                </a:highlight>
              </a:rPr>
              <a:t> </a:t>
            </a:r>
            <a:r>
              <a:rPr b="1" lang="en" sz="1400">
                <a:solidFill>
                  <a:srgbClr val="565959"/>
                </a:solidFill>
                <a:highlight>
                  <a:srgbClr val="FFFFFF"/>
                </a:highlight>
              </a:rPr>
              <a:t>(Author), </a:t>
            </a:r>
            <a:r>
              <a:rPr b="1" lang="en" sz="1400">
                <a:solidFill>
                  <a:srgbClr val="007185"/>
                </a:solidFill>
                <a:highlight>
                  <a:srgbClr val="FFFFFF"/>
                </a:highlight>
                <a:uFill>
                  <a:noFill/>
                </a:uFill>
                <a:hlinkClick r:id="rId4">
                  <a:extLst>
                    <a:ext uri="{A12FA001-AC4F-418D-AE19-62706E023703}">
                      <ahyp:hlinkClr val="tx"/>
                    </a:ext>
                  </a:extLst>
                </a:hlinkClick>
              </a:rPr>
              <a:t>Dina Gilio-Whitaker</a:t>
            </a:r>
            <a:r>
              <a:rPr b="1" lang="en" sz="1400">
                <a:solidFill>
                  <a:srgbClr val="0F1111"/>
                </a:solidFill>
                <a:highlight>
                  <a:srgbClr val="FFFFFF"/>
                </a:highlight>
              </a:rPr>
              <a:t> </a:t>
            </a:r>
            <a:r>
              <a:rPr b="1" lang="en" sz="1400">
                <a:solidFill>
                  <a:srgbClr val="565959"/>
                </a:solidFill>
                <a:highlight>
                  <a:srgbClr val="FFFFFF"/>
                </a:highlight>
              </a:rPr>
              <a:t>(Author) (2016)</a:t>
            </a:r>
            <a:r>
              <a:rPr b="1" lang="en" sz="1300" u="sng">
                <a:solidFill>
                  <a:srgbClr val="565959"/>
                </a:solidFill>
                <a:highlight>
                  <a:srgbClr val="FFFFFF"/>
                </a:highlight>
              </a:rPr>
              <a:t> </a:t>
            </a:r>
            <a:r>
              <a:rPr b="1" lang="en" sz="1400" u="sng">
                <a:solidFill>
                  <a:srgbClr val="0F1111"/>
                </a:solidFill>
                <a:highlight>
                  <a:srgbClr val="FFFFFF"/>
                </a:highlight>
              </a:rPr>
              <a:t>"All the Real Indians Died Off": And 20 Other Myths About Native Americans (Myths Made in America)</a:t>
            </a:r>
            <a:endParaRPr b="1" sz="1400" u="sng">
              <a:solidFill>
                <a:srgbClr val="0F1111"/>
              </a:solidFill>
              <a:highlight>
                <a:srgbClr val="FFFFFF"/>
              </a:highlight>
            </a:endParaRPr>
          </a:p>
          <a:p>
            <a:pPr indent="0" lvl="0" marL="0" rtl="0" algn="l">
              <a:spcBef>
                <a:spcPts val="1200"/>
              </a:spcBef>
              <a:spcAft>
                <a:spcPts val="1200"/>
              </a:spcAft>
              <a:buNone/>
            </a:pPr>
            <a:r>
              <a:t/>
            </a:r>
            <a:endParaRPr sz="1050">
              <a:solidFill>
                <a:srgbClr val="565959"/>
              </a:solidFill>
              <a:highlight>
                <a:srgbClr val="FFFFFF"/>
              </a:highlight>
            </a:endParaRPr>
          </a:p>
        </p:txBody>
      </p:sp>
      <p:pic>
        <p:nvPicPr>
          <p:cNvPr id="98" name="Google Shape;98;p20"/>
          <p:cNvPicPr preferRelativeResize="0"/>
          <p:nvPr/>
        </p:nvPicPr>
        <p:blipFill>
          <a:blip r:embed="rId5">
            <a:alphaModFix/>
          </a:blip>
          <a:stretch>
            <a:fillRect/>
          </a:stretch>
        </p:blipFill>
        <p:spPr>
          <a:xfrm>
            <a:off x="5783550" y="152400"/>
            <a:ext cx="3122574" cy="4838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9000"/>
        </a:solidFill>
      </p:bgPr>
    </p:bg>
    <p:spTree>
      <p:nvGrpSpPr>
        <p:cNvPr id="102" name="Shape 102"/>
        <p:cNvGrpSpPr/>
        <p:nvPr/>
      </p:nvGrpSpPr>
      <p:grpSpPr>
        <a:xfrm>
          <a:off x="0" y="0"/>
          <a:ext cx="0" cy="0"/>
          <a:chOff x="0" y="0"/>
          <a:chExt cx="0" cy="0"/>
        </a:xfrm>
      </p:grpSpPr>
      <p:sp>
        <p:nvSpPr>
          <p:cNvPr id="103" name="Google Shape;103;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
            </a:r>
            <a:endParaRPr/>
          </a:p>
        </p:txBody>
      </p:sp>
      <p:sp>
        <p:nvSpPr>
          <p:cNvPr id="104" name="Google Shape;104;p21"/>
          <p:cNvSpPr txBox="1"/>
          <p:nvPr>
            <p:ph idx="1" type="body"/>
          </p:nvPr>
        </p:nvSpPr>
        <p:spPr>
          <a:xfrm>
            <a:off x="311700" y="1152475"/>
            <a:ext cx="4320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550">
                <a:solidFill>
                  <a:srgbClr val="0F1111"/>
                </a:solidFill>
                <a:highlight>
                  <a:srgbClr val="FFFFFF"/>
                </a:highlight>
              </a:rPr>
              <a:t>Twelve Native American kids present historical and contemporary laws, policies, struggles, and victories in Native life, each with a powerful refrain: We are still here!</a:t>
            </a:r>
            <a:endParaRPr sz="1550">
              <a:solidFill>
                <a:srgbClr val="0F1111"/>
              </a:solidFill>
              <a:highlight>
                <a:srgbClr val="FFFFFF"/>
              </a:highlight>
            </a:endParaRPr>
          </a:p>
          <a:p>
            <a:pPr indent="0" lvl="0" marL="0" rtl="0" algn="l">
              <a:spcBef>
                <a:spcPts val="1200"/>
              </a:spcBef>
              <a:spcAft>
                <a:spcPts val="0"/>
              </a:spcAft>
              <a:buNone/>
            </a:pPr>
            <a:r>
              <a:t/>
            </a:r>
            <a:endParaRPr sz="1550">
              <a:solidFill>
                <a:srgbClr val="0F1111"/>
              </a:solidFill>
              <a:highlight>
                <a:srgbClr val="FFFFFF"/>
              </a:highlight>
            </a:endParaRPr>
          </a:p>
          <a:p>
            <a:pPr indent="0" lvl="0" marL="0" rtl="0" algn="l">
              <a:spcBef>
                <a:spcPts val="1200"/>
              </a:spcBef>
              <a:spcAft>
                <a:spcPts val="0"/>
              </a:spcAft>
              <a:buNone/>
            </a:pPr>
            <a:r>
              <a:rPr b="1" lang="en" sz="1550">
                <a:solidFill>
                  <a:srgbClr val="007185"/>
                </a:solidFill>
                <a:highlight>
                  <a:srgbClr val="FFFFFF"/>
                </a:highlight>
                <a:uFill>
                  <a:noFill/>
                </a:uFill>
                <a:hlinkClick r:id="rId3">
                  <a:extLst>
                    <a:ext uri="{A12FA001-AC4F-418D-AE19-62706E023703}">
                      <ahyp:hlinkClr val="tx"/>
                    </a:ext>
                  </a:extLst>
                </a:hlinkClick>
              </a:rPr>
              <a:t>Traci Sorell</a:t>
            </a:r>
            <a:r>
              <a:rPr b="1" lang="en" sz="1550">
                <a:solidFill>
                  <a:srgbClr val="0F1111"/>
                </a:solidFill>
                <a:highlight>
                  <a:srgbClr val="FFFFFF"/>
                </a:highlight>
              </a:rPr>
              <a:t> </a:t>
            </a:r>
            <a:r>
              <a:rPr b="1" lang="en" sz="1550">
                <a:solidFill>
                  <a:srgbClr val="565959"/>
                </a:solidFill>
                <a:highlight>
                  <a:srgbClr val="FFFFFF"/>
                </a:highlight>
              </a:rPr>
              <a:t>(Author), </a:t>
            </a:r>
            <a:r>
              <a:rPr b="1" lang="en" sz="1550">
                <a:solidFill>
                  <a:srgbClr val="007185"/>
                </a:solidFill>
                <a:highlight>
                  <a:srgbClr val="FFFFFF"/>
                </a:highlight>
                <a:uFill>
                  <a:noFill/>
                </a:uFill>
                <a:hlinkClick r:id="rId4">
                  <a:extLst>
                    <a:ext uri="{A12FA001-AC4F-418D-AE19-62706E023703}">
                      <ahyp:hlinkClr val="tx"/>
                    </a:ext>
                  </a:extLst>
                </a:hlinkClick>
              </a:rPr>
              <a:t>Frane Lessac</a:t>
            </a:r>
            <a:r>
              <a:rPr b="1" lang="en" sz="1550">
                <a:solidFill>
                  <a:srgbClr val="0F1111"/>
                </a:solidFill>
                <a:highlight>
                  <a:srgbClr val="FFFFFF"/>
                </a:highlight>
              </a:rPr>
              <a:t> </a:t>
            </a:r>
            <a:r>
              <a:rPr b="1" lang="en" sz="1550">
                <a:solidFill>
                  <a:srgbClr val="565959"/>
                </a:solidFill>
                <a:highlight>
                  <a:srgbClr val="FFFFFF"/>
                </a:highlight>
              </a:rPr>
              <a:t>(Illustrator) (2021) </a:t>
            </a:r>
            <a:r>
              <a:rPr b="1" lang="en" sz="1550" u="sng">
                <a:solidFill>
                  <a:srgbClr val="565959"/>
                </a:solidFill>
                <a:highlight>
                  <a:srgbClr val="FFFFFF"/>
                </a:highlight>
              </a:rPr>
              <a:t>We Are Still Here!: Native American Truths Everyone Should Know</a:t>
            </a:r>
            <a:endParaRPr b="1" sz="2100" u="sng">
              <a:solidFill>
                <a:srgbClr val="0F1111"/>
              </a:solidFill>
              <a:highlight>
                <a:srgbClr val="FFFFFF"/>
              </a:highlight>
            </a:endParaRPr>
          </a:p>
          <a:p>
            <a:pPr indent="0" lvl="0" marL="0" rtl="0" algn="l">
              <a:spcBef>
                <a:spcPts val="1200"/>
              </a:spcBef>
              <a:spcAft>
                <a:spcPts val="1200"/>
              </a:spcAft>
              <a:buNone/>
            </a:pPr>
            <a:r>
              <a:t/>
            </a:r>
            <a:endParaRPr sz="1050">
              <a:solidFill>
                <a:srgbClr val="565959"/>
              </a:solidFill>
              <a:highlight>
                <a:srgbClr val="FFFFFF"/>
              </a:highlight>
            </a:endParaRPr>
          </a:p>
        </p:txBody>
      </p:sp>
      <p:pic>
        <p:nvPicPr>
          <p:cNvPr id="105" name="Google Shape;105;p21"/>
          <p:cNvPicPr preferRelativeResize="0"/>
          <p:nvPr/>
        </p:nvPicPr>
        <p:blipFill>
          <a:blip r:embed="rId5">
            <a:alphaModFix/>
          </a:blip>
          <a:stretch>
            <a:fillRect/>
          </a:stretch>
        </p:blipFill>
        <p:spPr>
          <a:xfrm>
            <a:off x="4721170" y="152400"/>
            <a:ext cx="4270430" cy="471896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