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anum Pen Script"/>
      <p:regular r:id="rId30"/>
    </p:embeddedFont>
    <p:embeddedFont>
      <p:font typeface="Comfortaa Medium"/>
      <p:regular r:id="rId31"/>
      <p:bold r:id="rId32"/>
    </p:embeddedFont>
    <p:embeddedFont>
      <p:font typeface="Comforta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Medium-regular.fntdata"/><Relationship Id="rId30" Type="http://schemas.openxmlformats.org/officeDocument/2006/relationships/font" Target="fonts/NanumPenScript-regular.fntdata"/><Relationship Id="rId11" Type="http://schemas.openxmlformats.org/officeDocument/2006/relationships/slide" Target="slides/slide6.xml"/><Relationship Id="rId33" Type="http://schemas.openxmlformats.org/officeDocument/2006/relationships/font" Target="fonts/Comfortaa-regular.fntdata"/><Relationship Id="rId10" Type="http://schemas.openxmlformats.org/officeDocument/2006/relationships/slide" Target="slides/slide5.xml"/><Relationship Id="rId32" Type="http://schemas.openxmlformats.org/officeDocument/2006/relationships/font" Target="fonts/ComfortaaMedium-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omforta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922c217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922c217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6ae7c4ff178791c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ae7c4ff178791c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51d79a76b7187e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51d79a76b7187e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6ae7c4ff178791c4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ae7c4ff178791c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6ae7c4ff178791c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ae7c4ff178791c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6ae7c4ff178791c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ae7c4ff178791c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6ae7c4ff178791c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ae7c4ff178791c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c3bbfb2a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c3bbfb2a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ae7c4ff178791c4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ae7c4ff178791c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ae7c4ff178791c4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ae7c4ff178791c4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ae7c4ff178791c4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ae7c4ff178791c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5c3bbfb2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5c3bbfb2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6ae7c4ff178791c4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ae7c4ff178791c4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6ae7c4ff178791c4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ae7c4ff178791c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6ae7c4ff178791c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ae7c4ff178791c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6ae7c4ff178791c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ae7c4ff178791c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ae7c4ff178791c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ae7c4ff178791c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922c217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922c217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922c217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922c217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13328351f956da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13328351f956d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036523d3d895d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036523d3d895d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13328351f956da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13328351f956da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51d79a76b7187e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51d79a76b7187e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51d79a76b7187e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051d79a76b7187e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mygwork.com/en/my-g-news/finding-queer-belonging-in-ancient-mythology" TargetMode="External"/><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newmuseum.org/calendar/view/live-virtual-tour-of-wynnie-mynerva-the-original-riot" TargetMode="External"/><Relationship Id="rId4" Type="http://schemas.openxmlformats.org/officeDocument/2006/relationships/hyperlink" Target="https://www.newmuseum.org/calendar/view/live-virtual-tour-of-wynnie-mynerva-the-original-riot" TargetMode="External"/><Relationship Id="rId5" Type="http://schemas.openxmlformats.org/officeDocument/2006/relationships/hyperlink" Target="https://www.artsy.net/article/artsy-editorial-meet-painter-wynnie-mynerva-surgically-removed-rib-current-new-museum" TargetMode="External"/><Relationship Id="rId6" Type="http://schemas.openxmlformats.org/officeDocument/2006/relationships/hyperlink" Target="https://www.instagram.com/wynniemynerva_/?hl=en" TargetMode="External"/><Relationship Id="rId7"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historymuseum.ca/history-hall/traditional-and-creation-stories/"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64290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latin typeface="Comfortaa"/>
                <a:ea typeface="Comfortaa"/>
                <a:cs typeface="Comfortaa"/>
                <a:sym typeface="Comfortaa"/>
              </a:rPr>
              <a:t>“Right Back to Where We Started From”</a:t>
            </a:r>
            <a:endParaRPr b="1" sz="2420">
              <a:latin typeface="Comfortaa"/>
              <a:ea typeface="Comfortaa"/>
              <a:cs typeface="Comfortaa"/>
              <a:sym typeface="Comfortaa"/>
            </a:endParaRPr>
          </a:p>
        </p:txBody>
      </p:sp>
      <p:sp>
        <p:nvSpPr>
          <p:cNvPr id="55" name="Google Shape;55;p13"/>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i="1" lang="en" sz="1900">
                <a:solidFill>
                  <a:srgbClr val="000000"/>
                </a:solidFill>
                <a:latin typeface="Comfortaa Medium"/>
                <a:ea typeface="Comfortaa Medium"/>
                <a:cs typeface="Comfortaa Medium"/>
                <a:sym typeface="Comfortaa Medium"/>
              </a:rPr>
              <a:t>Overview</a:t>
            </a:r>
            <a:r>
              <a:rPr lang="en" sz="1900">
                <a:solidFill>
                  <a:srgbClr val="000000"/>
                </a:solidFill>
                <a:latin typeface="Comfortaa Medium"/>
                <a:ea typeface="Comfortaa Medium"/>
                <a:cs typeface="Comfortaa Medium"/>
                <a:sym typeface="Comfortaa Medium"/>
              </a:rPr>
              <a:t>: More ancient than even the oldest of stories is humanity’s perpetual quest for answers about and from the unknown. Whether through the stories </a:t>
            </a:r>
            <a:r>
              <a:rPr lang="en" sz="1900">
                <a:solidFill>
                  <a:srgbClr val="000000"/>
                </a:solidFill>
                <a:latin typeface="Comfortaa Medium"/>
                <a:ea typeface="Comfortaa Medium"/>
                <a:cs typeface="Comfortaa Medium"/>
                <a:sym typeface="Comfortaa Medium"/>
              </a:rPr>
              <a:t>people tell each other to bring meaning to the shapes, colors, smells, and sounds around us or the sincere supplications, words of worship, and earnest pleas offered to our deities and ancestors, humans continue to demonstrate their desire to understand the “Whys &amp; Hows” of our world. </a:t>
            </a:r>
            <a:r>
              <a:rPr lang="en" sz="1900">
                <a:solidFill>
                  <a:srgbClr val="000000"/>
                </a:solidFill>
                <a:latin typeface="Comfortaa Medium"/>
                <a:ea typeface="Comfortaa Medium"/>
                <a:cs typeface="Comfortaa Medium"/>
                <a:sym typeface="Comfortaa Medium"/>
              </a:rPr>
              <a:t>The</a:t>
            </a:r>
            <a:r>
              <a:rPr lang="en" sz="1900">
                <a:solidFill>
                  <a:srgbClr val="000000"/>
                </a:solidFill>
                <a:latin typeface="Comfortaa Medium"/>
                <a:ea typeface="Comfortaa Medium"/>
                <a:cs typeface="Comfortaa Medium"/>
                <a:sym typeface="Comfortaa Medium"/>
              </a:rPr>
              <a:t> literature and resources included in this text </a:t>
            </a:r>
            <a:r>
              <a:rPr lang="en" sz="1900">
                <a:solidFill>
                  <a:srgbClr val="000000"/>
                </a:solidFill>
                <a:latin typeface="Comfortaa Medium"/>
                <a:ea typeface="Comfortaa Medium"/>
                <a:cs typeface="Comfortaa Medium"/>
                <a:sym typeface="Comfortaa Medium"/>
              </a:rPr>
              <a:t>set seek</a:t>
            </a:r>
            <a:r>
              <a:rPr lang="en" sz="1900">
                <a:solidFill>
                  <a:srgbClr val="000000"/>
                </a:solidFill>
                <a:latin typeface="Comfortaa Medium"/>
                <a:ea typeface="Comfortaa Medium"/>
                <a:cs typeface="Comfortaa Medium"/>
                <a:sym typeface="Comfortaa Medium"/>
              </a:rPr>
              <a:t> to explore ideas of how the world and the things within it came into existence as told through a variety of perspectives. </a:t>
            </a:r>
            <a:endParaRPr sz="1900">
              <a:solidFill>
                <a:srgbClr val="000000"/>
              </a:solidFill>
              <a:latin typeface="Comfortaa Medium"/>
              <a:ea typeface="Comfortaa Medium"/>
              <a:cs typeface="Comfortaa Medium"/>
              <a:sym typeface="Comfortaa Medium"/>
            </a:endParaRPr>
          </a:p>
        </p:txBody>
      </p:sp>
      <p:sp>
        <p:nvSpPr>
          <p:cNvPr id="56" name="Google Shape;56;p13"/>
          <p:cNvSpPr txBox="1"/>
          <p:nvPr/>
        </p:nvSpPr>
        <p:spPr>
          <a:xfrm>
            <a:off x="7118475" y="231850"/>
            <a:ext cx="1713900" cy="786000"/>
          </a:xfrm>
          <a:prstGeom prst="rect">
            <a:avLst/>
          </a:prstGeom>
          <a:solidFill>
            <a:srgbClr val="FFFF00"/>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500"/>
              <a:t>Tommy Reihl</a:t>
            </a:r>
            <a:endParaRPr sz="1500"/>
          </a:p>
          <a:p>
            <a:pPr indent="0" lvl="0" marL="0" rtl="0" algn="ctr">
              <a:lnSpc>
                <a:spcPct val="150000"/>
              </a:lnSpc>
              <a:spcBef>
                <a:spcPts val="0"/>
              </a:spcBef>
              <a:spcAft>
                <a:spcPts val="0"/>
              </a:spcAft>
              <a:buNone/>
            </a:pPr>
            <a:r>
              <a:rPr lang="en" sz="1500"/>
              <a:t>Summer 2023</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268950" y="39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The Precious Gift: A Navajo Creation Myth</a:t>
            </a:r>
            <a:endParaRPr b="1" sz="1900"/>
          </a:p>
          <a:p>
            <a:pPr indent="0" lvl="0" marL="0" rtl="0" algn="l">
              <a:spcBef>
                <a:spcPts val="0"/>
              </a:spcBef>
              <a:spcAft>
                <a:spcPts val="0"/>
              </a:spcAft>
              <a:buNone/>
            </a:pPr>
            <a:r>
              <a:rPr i="1" lang="en" sz="1900"/>
              <a:t>Ellen Jackson &amp; Woodleigh Marx Hubbard</a:t>
            </a:r>
            <a:endParaRPr i="1" sz="1900"/>
          </a:p>
        </p:txBody>
      </p:sp>
      <p:sp>
        <p:nvSpPr>
          <p:cNvPr id="123" name="Google Shape;123;p22"/>
          <p:cNvSpPr txBox="1"/>
          <p:nvPr>
            <p:ph idx="1" type="body"/>
          </p:nvPr>
        </p:nvSpPr>
        <p:spPr>
          <a:xfrm>
            <a:off x="268950" y="1018363"/>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solidFill>
                  <a:srgbClr val="222222"/>
                </a:solidFill>
                <a:highlight>
                  <a:srgbClr val="FFFFFF"/>
                </a:highlight>
              </a:rPr>
              <a:t>A telling of the story of the ascent of the first humans, thanks to the tireless help of their animal counterparts. In search of a viable water source, the first man and first woman enlist the assistance of the otter, beaver, frog, turtle, and the most unlikely hero: the snail. </a:t>
            </a:r>
            <a:endParaRPr sz="2000">
              <a:solidFill>
                <a:srgbClr val="222222"/>
              </a:solidFill>
              <a:highlight>
                <a:srgbClr val="FFFFFF"/>
              </a:highlight>
            </a:endParaRPr>
          </a:p>
        </p:txBody>
      </p:sp>
      <p:pic>
        <p:nvPicPr>
          <p:cNvPr id="124" name="Google Shape;124;p22"/>
          <p:cNvPicPr preferRelativeResize="0"/>
          <p:nvPr/>
        </p:nvPicPr>
        <p:blipFill>
          <a:blip r:embed="rId3">
            <a:alphaModFix/>
          </a:blip>
          <a:stretch>
            <a:fillRect/>
          </a:stretch>
        </p:blipFill>
        <p:spPr>
          <a:xfrm>
            <a:off x="5598450" y="774025"/>
            <a:ext cx="3150123" cy="406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268950" y="553825"/>
            <a:ext cx="8606100" cy="3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Cry of the Benu Bird: An Egyptian Creation Story</a:t>
            </a:r>
            <a:endParaRPr b="1" sz="1900"/>
          </a:p>
          <a:p>
            <a:pPr indent="0" lvl="0" marL="0" rtl="0" algn="l">
              <a:spcBef>
                <a:spcPts val="0"/>
              </a:spcBef>
              <a:spcAft>
                <a:spcPts val="0"/>
              </a:spcAft>
              <a:buNone/>
            </a:pPr>
            <a:r>
              <a:rPr i="1" lang="en" sz="1900"/>
              <a:t>C. Shana Greger</a:t>
            </a:r>
            <a:r>
              <a:rPr b="1" lang="en" sz="1900"/>
              <a:t> </a:t>
            </a:r>
            <a:endParaRPr b="1" sz="1900"/>
          </a:p>
        </p:txBody>
      </p:sp>
      <p:sp>
        <p:nvSpPr>
          <p:cNvPr id="130" name="Google Shape;130;p23"/>
          <p:cNvSpPr txBox="1"/>
          <p:nvPr>
            <p:ph idx="1" type="body"/>
          </p:nvPr>
        </p:nvSpPr>
        <p:spPr>
          <a:xfrm>
            <a:off x="268950" y="981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rgbClr val="222222"/>
              </a:solidFill>
              <a:highlight>
                <a:srgbClr val="FFFFFF"/>
              </a:highlight>
            </a:endParaRPr>
          </a:p>
          <a:p>
            <a:pPr indent="0" lvl="0" marL="0" rtl="0" algn="l">
              <a:spcBef>
                <a:spcPts val="1200"/>
              </a:spcBef>
              <a:spcAft>
                <a:spcPts val="1200"/>
              </a:spcAft>
              <a:buNone/>
            </a:pPr>
            <a:r>
              <a:rPr lang="en" sz="1900">
                <a:solidFill>
                  <a:srgbClr val="222222"/>
                </a:solidFill>
                <a:highlight>
                  <a:srgbClr val="FFFFFF"/>
                </a:highlight>
              </a:rPr>
              <a:t>From the Nun, a vast sleeping ocean of deep water surrounded on all sides by Chaos, rises the legendary Benu Bird, the ancestor of the phoenix and the bringer of light, and at its cry, time begins and the world comes into existence, in an ancient Egyptian story of creation.</a:t>
            </a:r>
            <a:endParaRPr sz="1900">
              <a:solidFill>
                <a:srgbClr val="222222"/>
              </a:solidFill>
              <a:highlight>
                <a:srgbClr val="FFFFFF"/>
              </a:highlight>
            </a:endParaRPr>
          </a:p>
        </p:txBody>
      </p:sp>
      <p:pic>
        <p:nvPicPr>
          <p:cNvPr id="131" name="Google Shape;131;p23"/>
          <p:cNvPicPr preferRelativeResize="0"/>
          <p:nvPr/>
        </p:nvPicPr>
        <p:blipFill>
          <a:blip r:embed="rId3">
            <a:alphaModFix/>
          </a:blip>
          <a:stretch>
            <a:fillRect/>
          </a:stretch>
        </p:blipFill>
        <p:spPr>
          <a:xfrm>
            <a:off x="5166450" y="1055725"/>
            <a:ext cx="3825150" cy="32858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268950" y="39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First Light, First Life: A Worldwide Creation Story</a:t>
            </a:r>
            <a:endParaRPr b="1" sz="1900"/>
          </a:p>
          <a:p>
            <a:pPr indent="0" lvl="0" marL="0" rtl="0" algn="l">
              <a:spcBef>
                <a:spcPts val="0"/>
              </a:spcBef>
              <a:spcAft>
                <a:spcPts val="0"/>
              </a:spcAft>
              <a:buNone/>
            </a:pPr>
            <a:r>
              <a:rPr i="1" lang="en" sz="1900"/>
              <a:t>Paul Fleishman &amp; Julie Paschkis</a:t>
            </a:r>
            <a:endParaRPr i="1" sz="1900"/>
          </a:p>
        </p:txBody>
      </p:sp>
      <p:sp>
        <p:nvSpPr>
          <p:cNvPr id="137" name="Google Shape;137;p24"/>
          <p:cNvSpPr txBox="1"/>
          <p:nvPr>
            <p:ph idx="1" type="body"/>
          </p:nvPr>
        </p:nvSpPr>
        <p:spPr>
          <a:xfrm>
            <a:off x="268950" y="903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900">
                <a:solidFill>
                  <a:srgbClr val="222222"/>
                </a:solidFill>
                <a:highlight>
                  <a:srgbClr val="FFFFFF"/>
                </a:highlight>
              </a:rPr>
              <a:t>Combining elements of the creation story from different traditions, this narrative weaves together one complete picture of how the world began. First Light, First Life is a celebration of the many and varied peoples of the earth, of their commonalities and their differences. It is a celebration of life and humanity’s desire to explain our origins through storytelling.</a:t>
            </a:r>
            <a:endParaRPr sz="1900">
              <a:solidFill>
                <a:srgbClr val="222222"/>
              </a:solidFill>
              <a:highlight>
                <a:srgbClr val="FFFFFF"/>
              </a:highlight>
            </a:endParaRPr>
          </a:p>
        </p:txBody>
      </p:sp>
      <p:pic>
        <p:nvPicPr>
          <p:cNvPr id="138" name="Google Shape;138;p24"/>
          <p:cNvPicPr preferRelativeResize="0"/>
          <p:nvPr/>
        </p:nvPicPr>
        <p:blipFill>
          <a:blip r:embed="rId3">
            <a:alphaModFix/>
          </a:blip>
          <a:stretch>
            <a:fillRect/>
          </a:stretch>
        </p:blipFill>
        <p:spPr>
          <a:xfrm>
            <a:off x="5632876" y="658987"/>
            <a:ext cx="3162317" cy="406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268950" y="39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The </a:t>
            </a:r>
            <a:r>
              <a:rPr b="1" lang="en" sz="1900"/>
              <a:t>Coming</a:t>
            </a:r>
            <a:r>
              <a:rPr b="1" lang="en" sz="1900"/>
              <a:t> of Night: A Yoruba Creation Myth from West Africa</a:t>
            </a:r>
            <a:endParaRPr b="1" sz="1900"/>
          </a:p>
          <a:p>
            <a:pPr indent="0" lvl="0" marL="0" rtl="0" algn="l">
              <a:spcBef>
                <a:spcPts val="0"/>
              </a:spcBef>
              <a:spcAft>
                <a:spcPts val="0"/>
              </a:spcAft>
              <a:buNone/>
            </a:pPr>
            <a:r>
              <a:rPr i="1" lang="en" sz="1900"/>
              <a:t>James Riordan &amp; Jenny Stow</a:t>
            </a:r>
            <a:endParaRPr i="1" sz="1900"/>
          </a:p>
        </p:txBody>
      </p:sp>
      <p:sp>
        <p:nvSpPr>
          <p:cNvPr id="144" name="Google Shape;144;p25"/>
          <p:cNvSpPr txBox="1"/>
          <p:nvPr>
            <p:ph idx="1" type="body"/>
          </p:nvPr>
        </p:nvSpPr>
        <p:spPr>
          <a:xfrm>
            <a:off x="268950" y="903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22222"/>
                </a:solidFill>
                <a:highlight>
                  <a:srgbClr val="FFFFFF"/>
                </a:highlight>
              </a:rPr>
              <a:t>Long, long ago, when the earth was new, the great river goddess Yemoya sent her daughter Aje to marry a handsome earth chief in the Land of Shining Day. At first Aje was happy, but soon she started to pine for the cool shadows of her mother's realm. So her husband asked Crocodile and Hippopotamus to bring Aje a sackful of Night. As they carried it back, the animals heard strange noises coming from the sack - and curiosity finally got the better of them...</a:t>
            </a:r>
            <a:endParaRPr sz="1400">
              <a:solidFill>
                <a:srgbClr val="222222"/>
              </a:solidFill>
              <a:highlight>
                <a:srgbClr val="FFFFFF"/>
              </a:highlight>
            </a:endParaRPr>
          </a:p>
          <a:p>
            <a:pPr indent="0" lvl="0" marL="0" rtl="0" algn="l">
              <a:spcBef>
                <a:spcPts val="1200"/>
              </a:spcBef>
              <a:spcAft>
                <a:spcPts val="1200"/>
              </a:spcAft>
              <a:buNone/>
            </a:pPr>
            <a:r>
              <a:rPr lang="en" sz="1400">
                <a:solidFill>
                  <a:srgbClr val="222222"/>
                </a:solidFill>
                <a:highlight>
                  <a:srgbClr val="FFFFFF"/>
                </a:highlight>
              </a:rPr>
              <a:t>James Riordan's retelling of a Yoruba tale, vividly illustrated by Jenny Stow, gives an explanation of the coming of night to our world.</a:t>
            </a:r>
            <a:endParaRPr sz="1400">
              <a:solidFill>
                <a:srgbClr val="222222"/>
              </a:solidFill>
              <a:highlight>
                <a:srgbClr val="FFFFFF"/>
              </a:highlight>
            </a:endParaRPr>
          </a:p>
        </p:txBody>
      </p:sp>
      <p:pic>
        <p:nvPicPr>
          <p:cNvPr id="145" name="Google Shape;145;p25"/>
          <p:cNvPicPr preferRelativeResize="0"/>
          <p:nvPr/>
        </p:nvPicPr>
        <p:blipFill>
          <a:blip r:embed="rId3">
            <a:alphaModFix/>
          </a:blip>
          <a:stretch>
            <a:fillRect/>
          </a:stretch>
        </p:blipFill>
        <p:spPr>
          <a:xfrm>
            <a:off x="5530365" y="658987"/>
            <a:ext cx="3202964" cy="4064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268950" y="39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Why There is No Arguing in Heaven: A Mayan Myth</a:t>
            </a:r>
            <a:endParaRPr b="1" sz="1900"/>
          </a:p>
          <a:p>
            <a:pPr indent="0" lvl="0" marL="0" rtl="0" algn="l">
              <a:spcBef>
                <a:spcPts val="0"/>
              </a:spcBef>
              <a:spcAft>
                <a:spcPts val="0"/>
              </a:spcAft>
              <a:buNone/>
            </a:pPr>
            <a:r>
              <a:rPr i="1" lang="en" sz="1900"/>
              <a:t>Deborah Nourse Lattimore</a:t>
            </a:r>
            <a:endParaRPr i="1" sz="1900"/>
          </a:p>
        </p:txBody>
      </p:sp>
      <p:sp>
        <p:nvSpPr>
          <p:cNvPr id="151" name="Google Shape;151;p26"/>
          <p:cNvSpPr txBox="1"/>
          <p:nvPr>
            <p:ph idx="1" type="body"/>
          </p:nvPr>
        </p:nvSpPr>
        <p:spPr>
          <a:xfrm>
            <a:off x="268950" y="903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rgbClr val="222222"/>
                </a:solidFill>
                <a:highlight>
                  <a:srgbClr val="FFFFFF"/>
                </a:highlight>
              </a:rPr>
              <a:t>Before there was the world, darkness was all that was. In this darkness sat Hunab Ku, the first Creator God of the Mayas. At his feet sat other gods. The Sun God was quiet. The Maize God was watchful. But the moon Goddess and Lizard House argued as to which of the gods was the greatest after Hunab Ku. In this ancient Mayan Story of the creation of the world, Deborah Nourse Lattimore conveys the wisdom, vitality, and earthly humor of the people whose ancestors told this story and who still live today in Guatemala and parts of Mexico.</a:t>
            </a:r>
            <a:endParaRPr sz="1600">
              <a:solidFill>
                <a:srgbClr val="222222"/>
              </a:solidFill>
              <a:highlight>
                <a:srgbClr val="FFFFFF"/>
              </a:highlight>
            </a:endParaRPr>
          </a:p>
        </p:txBody>
      </p:sp>
      <p:pic>
        <p:nvPicPr>
          <p:cNvPr id="152" name="Google Shape;152;p26"/>
          <p:cNvPicPr preferRelativeResize="0"/>
          <p:nvPr/>
        </p:nvPicPr>
        <p:blipFill>
          <a:blip r:embed="rId3">
            <a:alphaModFix/>
          </a:blip>
          <a:stretch>
            <a:fillRect/>
          </a:stretch>
        </p:blipFill>
        <p:spPr>
          <a:xfrm>
            <a:off x="5704634" y="658987"/>
            <a:ext cx="3284257" cy="4064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268950" y="39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When The World Was Young: Creation &amp; Pourquoi Tales</a:t>
            </a:r>
            <a:endParaRPr b="1" sz="1900"/>
          </a:p>
          <a:p>
            <a:pPr indent="0" lvl="0" marL="0" rtl="0" algn="l">
              <a:spcBef>
                <a:spcPts val="0"/>
              </a:spcBef>
              <a:spcAft>
                <a:spcPts val="0"/>
              </a:spcAft>
              <a:buNone/>
            </a:pPr>
            <a:r>
              <a:rPr i="1" lang="en" sz="1900"/>
              <a:t>Margaret Mayo &amp; Louise Brierley</a:t>
            </a:r>
            <a:endParaRPr i="1" sz="1900"/>
          </a:p>
        </p:txBody>
      </p:sp>
      <p:sp>
        <p:nvSpPr>
          <p:cNvPr id="158" name="Google Shape;158;p27"/>
          <p:cNvSpPr txBox="1"/>
          <p:nvPr>
            <p:ph idx="1" type="body"/>
          </p:nvPr>
        </p:nvSpPr>
        <p:spPr>
          <a:xfrm>
            <a:off x="268950" y="903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solidFill>
                  <a:srgbClr val="222222"/>
                </a:solidFill>
                <a:highlight>
                  <a:srgbClr val="FFFFFF"/>
                </a:highlight>
              </a:rPr>
              <a:t>Ten imaginative tales bring young readers into the stories of diverse cultures and create a provocative portrait of the origins of Earth. </a:t>
            </a:r>
            <a:r>
              <a:rPr i="1" lang="en" sz="1700">
                <a:solidFill>
                  <a:srgbClr val="222222"/>
                </a:solidFill>
                <a:highlight>
                  <a:srgbClr val="FFFFFF"/>
                </a:highlight>
              </a:rPr>
              <a:t>When the World Was Young</a:t>
            </a:r>
            <a:r>
              <a:rPr lang="en" sz="1700">
                <a:solidFill>
                  <a:srgbClr val="222222"/>
                </a:solidFill>
                <a:highlight>
                  <a:srgbClr val="FFFFFF"/>
                </a:highlight>
              </a:rPr>
              <a:t> shares creation and pourquoi tales from around the world, including African, Native American, Polynesian, Egyptian and Icelandic stories. Margaret Mayo’s “lively, suspenseful renditions bring masterful storytelling skill to ancient stories” in this sumptuous and thought-provoking book.</a:t>
            </a:r>
            <a:endParaRPr sz="1700">
              <a:solidFill>
                <a:srgbClr val="222222"/>
              </a:solidFill>
              <a:highlight>
                <a:srgbClr val="FFFFFF"/>
              </a:highlight>
            </a:endParaRPr>
          </a:p>
        </p:txBody>
      </p:sp>
      <p:pic>
        <p:nvPicPr>
          <p:cNvPr id="159" name="Google Shape;159;p27"/>
          <p:cNvPicPr preferRelativeResize="0"/>
          <p:nvPr/>
        </p:nvPicPr>
        <p:blipFill>
          <a:blip r:embed="rId3">
            <a:alphaModFix/>
          </a:blip>
          <a:stretch>
            <a:fillRect/>
          </a:stretch>
        </p:blipFill>
        <p:spPr>
          <a:xfrm>
            <a:off x="5627750" y="658987"/>
            <a:ext cx="2987536" cy="406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b="1" lang="en" sz="2688" u="sng">
                <a:solidFill>
                  <a:schemeClr val="accent5"/>
                </a:solidFill>
                <a:hlinkClick r:id="rId3">
                  <a:extLst>
                    <a:ext uri="{A12FA001-AC4F-418D-AE19-62706E023703}">
                      <ahyp:hlinkClr val="tx"/>
                    </a:ext>
                  </a:extLst>
                </a:hlinkClick>
              </a:rPr>
              <a:t>Finding Queer Belonging in Ancient Mythology</a:t>
            </a:r>
            <a:br>
              <a:rPr b="1" lang="en" sz="2400">
                <a:solidFill>
                  <a:srgbClr val="242736"/>
                </a:solidFill>
              </a:rPr>
            </a:br>
            <a:r>
              <a:rPr i="1" lang="en" sz="2400">
                <a:solidFill>
                  <a:srgbClr val="242736"/>
                </a:solidFill>
              </a:rPr>
              <a:t>Zoe Schultz</a:t>
            </a:r>
            <a:endParaRPr i="1" sz="2400">
              <a:solidFill>
                <a:srgbClr val="242736"/>
              </a:solidFill>
            </a:endParaRPr>
          </a:p>
        </p:txBody>
      </p:sp>
      <p:sp>
        <p:nvSpPr>
          <p:cNvPr id="165" name="Google Shape;165;p28"/>
          <p:cNvSpPr txBox="1"/>
          <p:nvPr>
            <p:ph idx="1" type="body"/>
          </p:nvPr>
        </p:nvSpPr>
        <p:spPr>
          <a:xfrm>
            <a:off x="311700" y="1588550"/>
            <a:ext cx="4385400" cy="29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222222"/>
                </a:solidFill>
              </a:rPr>
              <a:t>A </a:t>
            </a:r>
            <a:r>
              <a:rPr lang="en" sz="2100">
                <a:solidFill>
                  <a:srgbClr val="222222"/>
                </a:solidFill>
              </a:rPr>
              <a:t>listicle</a:t>
            </a:r>
            <a:r>
              <a:rPr lang="en" sz="2100">
                <a:solidFill>
                  <a:srgbClr val="222222"/>
                </a:solidFill>
              </a:rPr>
              <a:t>-style article that </a:t>
            </a:r>
            <a:r>
              <a:rPr lang="en" sz="2100">
                <a:solidFill>
                  <a:srgbClr val="222222"/>
                </a:solidFill>
              </a:rPr>
              <a:t>features</a:t>
            </a:r>
            <a:r>
              <a:rPr lang="en" sz="2100">
                <a:solidFill>
                  <a:srgbClr val="222222"/>
                </a:solidFill>
              </a:rPr>
              <a:t> a focus on how stories from ancient cultures represent an awareness and </a:t>
            </a:r>
            <a:r>
              <a:rPr lang="en" sz="2100">
                <a:solidFill>
                  <a:srgbClr val="222222"/>
                </a:solidFill>
              </a:rPr>
              <a:t>acceptance</a:t>
            </a:r>
            <a:r>
              <a:rPr lang="en" sz="2100">
                <a:solidFill>
                  <a:srgbClr val="222222"/>
                </a:solidFill>
              </a:rPr>
              <a:t> of queer identities and genders. Excellent opening examples for connecting the overall ideas of this text set with something more specific.</a:t>
            </a:r>
            <a:endParaRPr sz="2100">
              <a:solidFill>
                <a:srgbClr val="222222"/>
              </a:solidFill>
            </a:endParaRPr>
          </a:p>
          <a:p>
            <a:pPr indent="0" lvl="0" marL="0" rtl="0" algn="l">
              <a:spcBef>
                <a:spcPts val="1200"/>
              </a:spcBef>
              <a:spcAft>
                <a:spcPts val="0"/>
              </a:spcAft>
              <a:buNone/>
            </a:pPr>
            <a:r>
              <a:t/>
            </a:r>
            <a:endParaRPr sz="2100">
              <a:solidFill>
                <a:srgbClr val="222222"/>
              </a:solidFill>
            </a:endParaRPr>
          </a:p>
          <a:p>
            <a:pPr indent="0" lvl="0" marL="0" rtl="0" algn="l">
              <a:spcBef>
                <a:spcPts val="1200"/>
              </a:spcBef>
              <a:spcAft>
                <a:spcPts val="1200"/>
              </a:spcAft>
              <a:buNone/>
            </a:pPr>
            <a:r>
              <a:t/>
            </a:r>
            <a:endParaRPr sz="2100">
              <a:solidFill>
                <a:srgbClr val="222222"/>
              </a:solidFill>
            </a:endParaRPr>
          </a:p>
        </p:txBody>
      </p:sp>
      <p:pic>
        <p:nvPicPr>
          <p:cNvPr id="166" name="Google Shape;166;p28"/>
          <p:cNvPicPr preferRelativeResize="0"/>
          <p:nvPr/>
        </p:nvPicPr>
        <p:blipFill>
          <a:blip r:embed="rId4">
            <a:alphaModFix/>
          </a:blip>
          <a:stretch>
            <a:fillRect/>
          </a:stretch>
        </p:blipFill>
        <p:spPr>
          <a:xfrm>
            <a:off x="5303300" y="1017725"/>
            <a:ext cx="1048125" cy="1227800"/>
          </a:xfrm>
          <a:prstGeom prst="rect">
            <a:avLst/>
          </a:prstGeom>
          <a:noFill/>
          <a:ln>
            <a:noFill/>
          </a:ln>
        </p:spPr>
      </p:pic>
      <p:pic>
        <p:nvPicPr>
          <p:cNvPr id="167" name="Google Shape;167;p28"/>
          <p:cNvPicPr preferRelativeResize="0"/>
          <p:nvPr/>
        </p:nvPicPr>
        <p:blipFill>
          <a:blip r:embed="rId5">
            <a:alphaModFix/>
          </a:blip>
          <a:stretch>
            <a:fillRect/>
          </a:stretch>
        </p:blipFill>
        <p:spPr>
          <a:xfrm>
            <a:off x="6419299" y="1016837"/>
            <a:ext cx="1437499" cy="1154576"/>
          </a:xfrm>
          <a:prstGeom prst="rect">
            <a:avLst/>
          </a:prstGeom>
          <a:noFill/>
          <a:ln>
            <a:noFill/>
          </a:ln>
        </p:spPr>
      </p:pic>
      <p:pic>
        <p:nvPicPr>
          <p:cNvPr id="168" name="Google Shape;168;p28"/>
          <p:cNvPicPr preferRelativeResize="0"/>
          <p:nvPr/>
        </p:nvPicPr>
        <p:blipFill>
          <a:blip r:embed="rId6">
            <a:alphaModFix/>
          </a:blip>
          <a:stretch>
            <a:fillRect/>
          </a:stretch>
        </p:blipFill>
        <p:spPr>
          <a:xfrm>
            <a:off x="5303300" y="2322250"/>
            <a:ext cx="1419080" cy="2648999"/>
          </a:xfrm>
          <a:prstGeom prst="rect">
            <a:avLst/>
          </a:prstGeom>
          <a:noFill/>
          <a:ln>
            <a:noFill/>
          </a:ln>
        </p:spPr>
      </p:pic>
      <p:pic>
        <p:nvPicPr>
          <p:cNvPr id="169" name="Google Shape;169;p28"/>
          <p:cNvPicPr preferRelativeResize="0"/>
          <p:nvPr/>
        </p:nvPicPr>
        <p:blipFill>
          <a:blip r:embed="rId7">
            <a:alphaModFix/>
          </a:blip>
          <a:stretch>
            <a:fillRect/>
          </a:stretch>
        </p:blipFill>
        <p:spPr>
          <a:xfrm>
            <a:off x="6985696" y="2322250"/>
            <a:ext cx="1923080" cy="2670951"/>
          </a:xfrm>
          <a:prstGeom prst="rect">
            <a:avLst/>
          </a:prstGeom>
          <a:noFill/>
          <a:ln>
            <a:noFill/>
          </a:ln>
        </p:spPr>
      </p:pic>
      <p:pic>
        <p:nvPicPr>
          <p:cNvPr id="170" name="Google Shape;170;p28"/>
          <p:cNvPicPr preferRelativeResize="0"/>
          <p:nvPr/>
        </p:nvPicPr>
        <p:blipFill>
          <a:blip r:embed="rId8">
            <a:alphaModFix/>
          </a:blip>
          <a:stretch>
            <a:fillRect/>
          </a:stretch>
        </p:blipFill>
        <p:spPr>
          <a:xfrm>
            <a:off x="7924675" y="980234"/>
            <a:ext cx="984099" cy="12277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268950" y="5442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The Golden Flower: A Taino Myth from Puerto Rico</a:t>
            </a:r>
            <a:endParaRPr b="1" sz="1900"/>
          </a:p>
          <a:p>
            <a:pPr indent="0" lvl="0" marL="0" rtl="0" algn="l">
              <a:spcBef>
                <a:spcPts val="0"/>
              </a:spcBef>
              <a:spcAft>
                <a:spcPts val="0"/>
              </a:spcAft>
              <a:buNone/>
            </a:pPr>
            <a:r>
              <a:rPr i="1" lang="en" sz="1900"/>
              <a:t>Nina Jaffa &amp; Enrique O. Sánchez</a:t>
            </a:r>
            <a:endParaRPr i="1" sz="1900"/>
          </a:p>
        </p:txBody>
      </p:sp>
      <p:sp>
        <p:nvSpPr>
          <p:cNvPr id="176" name="Google Shape;176;p29"/>
          <p:cNvSpPr txBox="1"/>
          <p:nvPr>
            <p:ph idx="1" type="body"/>
          </p:nvPr>
        </p:nvSpPr>
        <p:spPr>
          <a:xfrm>
            <a:off x="268950" y="11319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solidFill>
                  <a:srgbClr val="222222"/>
                </a:solidFill>
                <a:highlight>
                  <a:srgbClr val="FFFFFF"/>
                </a:highlight>
              </a:rPr>
              <a:t>This Taino creation story describes how the island of Puerto Rico came into existence when the Earth was a desert without water. A young boy's adventures lead to the growth of a beautiful forest on top of a </a:t>
            </a:r>
            <a:r>
              <a:rPr lang="en" sz="1800">
                <a:solidFill>
                  <a:srgbClr val="222222"/>
                </a:solidFill>
                <a:highlight>
                  <a:srgbClr val="FFFFFF"/>
                </a:highlight>
              </a:rPr>
              <a:t>mountain</a:t>
            </a:r>
            <a:r>
              <a:rPr lang="en" sz="1800">
                <a:solidFill>
                  <a:srgbClr val="222222"/>
                </a:solidFill>
                <a:highlight>
                  <a:srgbClr val="FFFFFF"/>
                </a:highlight>
              </a:rPr>
              <a:t> and then the introduction of the sea and its creatures around the base of the mountain, which becomes an island. The lovely, stylized illustrations are a perfect match for the traditional story.</a:t>
            </a:r>
            <a:endParaRPr sz="1800">
              <a:solidFill>
                <a:srgbClr val="222222"/>
              </a:solidFill>
              <a:highlight>
                <a:srgbClr val="FFFFFF"/>
              </a:highlight>
            </a:endParaRPr>
          </a:p>
        </p:txBody>
      </p:sp>
      <p:pic>
        <p:nvPicPr>
          <p:cNvPr id="177" name="Google Shape;177;p29"/>
          <p:cNvPicPr preferRelativeResize="0"/>
          <p:nvPr/>
        </p:nvPicPr>
        <p:blipFill>
          <a:blip r:embed="rId3">
            <a:alphaModFix/>
          </a:blip>
          <a:stretch>
            <a:fillRect/>
          </a:stretch>
        </p:blipFill>
        <p:spPr>
          <a:xfrm>
            <a:off x="5499611" y="658987"/>
            <a:ext cx="3219223" cy="406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268950" y="665602"/>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Iblis</a:t>
            </a:r>
            <a:endParaRPr b="1"/>
          </a:p>
          <a:p>
            <a:pPr indent="0" lvl="0" marL="0" rtl="0" algn="l">
              <a:spcBef>
                <a:spcPts val="0"/>
              </a:spcBef>
              <a:spcAft>
                <a:spcPts val="0"/>
              </a:spcAft>
              <a:buNone/>
            </a:pPr>
            <a:r>
              <a:rPr i="1" lang="en"/>
              <a:t>Shulamith Levey Oppenheim &amp; Ed Young</a:t>
            </a:r>
            <a:endParaRPr i="1"/>
          </a:p>
        </p:txBody>
      </p:sp>
      <p:sp>
        <p:nvSpPr>
          <p:cNvPr id="183" name="Google Shape;183;p30"/>
          <p:cNvSpPr txBox="1"/>
          <p:nvPr>
            <p:ph idx="1" type="body"/>
          </p:nvPr>
        </p:nvSpPr>
        <p:spPr>
          <a:xfrm>
            <a:off x="268950" y="1282075"/>
            <a:ext cx="4745100" cy="319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900">
                <a:solidFill>
                  <a:srgbClr val="222222"/>
                </a:solidFill>
                <a:highlight>
                  <a:srgbClr val="FFFFFF"/>
                </a:highlight>
              </a:rPr>
              <a:t>The story of Adam and Eve's banishment from Paradise has been part of the world's literary and religious heritage for almost 3,000 years. Focusing on the Islamic version of the story, Oppenheim retells the gripping, tragic tale of Iblis (the Devil) and his clever, wicked plot.</a:t>
            </a:r>
            <a:endParaRPr sz="1900">
              <a:solidFill>
                <a:srgbClr val="222222"/>
              </a:solidFill>
              <a:highlight>
                <a:srgbClr val="FFFFFF"/>
              </a:highlight>
            </a:endParaRPr>
          </a:p>
        </p:txBody>
      </p:sp>
      <p:pic>
        <p:nvPicPr>
          <p:cNvPr id="184" name="Google Shape;184;p30"/>
          <p:cNvPicPr preferRelativeResize="0"/>
          <p:nvPr/>
        </p:nvPicPr>
        <p:blipFill>
          <a:blip r:embed="rId3">
            <a:alphaModFix/>
          </a:blip>
          <a:stretch>
            <a:fillRect/>
          </a:stretch>
        </p:blipFill>
        <p:spPr>
          <a:xfrm>
            <a:off x="5166450" y="1282063"/>
            <a:ext cx="3708600" cy="28185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268950" y="673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500"/>
              <a:t>In the Night, Still Dark</a:t>
            </a:r>
            <a:endParaRPr b="1" sz="2500"/>
          </a:p>
          <a:p>
            <a:pPr indent="0" lvl="0" marL="0" rtl="0" algn="l">
              <a:spcBef>
                <a:spcPts val="0"/>
              </a:spcBef>
              <a:spcAft>
                <a:spcPts val="0"/>
              </a:spcAft>
              <a:buNone/>
            </a:pPr>
            <a:r>
              <a:rPr i="1" lang="en" sz="2500"/>
              <a:t>Richard Lewis &amp; Ed Young</a:t>
            </a:r>
            <a:endParaRPr i="1" sz="2500"/>
          </a:p>
        </p:txBody>
      </p:sp>
      <p:sp>
        <p:nvSpPr>
          <p:cNvPr id="190" name="Google Shape;190;p31"/>
          <p:cNvSpPr txBox="1"/>
          <p:nvPr>
            <p:ph idx="1" type="body"/>
          </p:nvPr>
        </p:nvSpPr>
        <p:spPr>
          <a:xfrm>
            <a:off x="268950" y="1428000"/>
            <a:ext cx="4528500" cy="3051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200">
                <a:solidFill>
                  <a:srgbClr val="222222"/>
                </a:solidFill>
                <a:highlight>
                  <a:srgbClr val="FFFFFF"/>
                </a:highlight>
              </a:rPr>
              <a:t>A poetic description, adapted from the Kumulipo, a traditional Hawaiian creation chant, of how in the darkest night were born the simplest creatures, then with the breaking of dawn more complex ones, and finally people and day.</a:t>
            </a:r>
            <a:endParaRPr sz="2200">
              <a:solidFill>
                <a:srgbClr val="222222"/>
              </a:solidFill>
              <a:highlight>
                <a:srgbClr val="FFFFFF"/>
              </a:highlight>
            </a:endParaRPr>
          </a:p>
        </p:txBody>
      </p:sp>
      <p:pic>
        <p:nvPicPr>
          <p:cNvPr id="191" name="Google Shape;191;p31"/>
          <p:cNvPicPr preferRelativeResize="0"/>
          <p:nvPr/>
        </p:nvPicPr>
        <p:blipFill>
          <a:blip r:embed="rId3">
            <a:alphaModFix/>
          </a:blip>
          <a:stretch>
            <a:fillRect/>
          </a:stretch>
        </p:blipFill>
        <p:spPr>
          <a:xfrm>
            <a:off x="5176701" y="1275713"/>
            <a:ext cx="3603375" cy="283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0" name="Shape 60"/>
        <p:cNvGrpSpPr/>
        <p:nvPr/>
      </p:nvGrpSpPr>
      <p:grpSpPr>
        <a:xfrm>
          <a:off x="0" y="0"/>
          <a:ext cx="0" cy="0"/>
          <a:chOff x="0" y="0"/>
          <a:chExt cx="0" cy="0"/>
        </a:xfrm>
      </p:grpSpPr>
      <p:sp>
        <p:nvSpPr>
          <p:cNvPr id="61" name="Google Shape;61;p14"/>
          <p:cNvSpPr txBox="1"/>
          <p:nvPr/>
        </p:nvSpPr>
        <p:spPr>
          <a:xfrm>
            <a:off x="4891250" y="1993800"/>
            <a:ext cx="4087200" cy="125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a:solidFill>
                  <a:srgbClr val="FFFFFF"/>
                </a:solidFill>
                <a:latin typeface="Comfortaa Medium"/>
                <a:ea typeface="Comfortaa Medium"/>
                <a:cs typeface="Comfortaa Medium"/>
                <a:sym typeface="Comfortaa Medium"/>
              </a:rPr>
              <a:t>Why are the stories people tell to explain the world around them significant?</a:t>
            </a:r>
            <a:endParaRPr sz="1500">
              <a:solidFill>
                <a:srgbClr val="FFFFFF"/>
              </a:solidFill>
              <a:latin typeface="Comfortaa Medium"/>
              <a:ea typeface="Comfortaa Medium"/>
              <a:cs typeface="Comfortaa Medium"/>
              <a:sym typeface="Comfortaa Medium"/>
            </a:endParaRPr>
          </a:p>
        </p:txBody>
      </p:sp>
      <p:sp>
        <p:nvSpPr>
          <p:cNvPr id="62" name="Google Shape;62;p14"/>
          <p:cNvSpPr txBox="1"/>
          <p:nvPr/>
        </p:nvSpPr>
        <p:spPr>
          <a:xfrm>
            <a:off x="166850" y="953670"/>
            <a:ext cx="42897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solidFill>
                  <a:srgbClr val="00FFFF"/>
                </a:solidFill>
                <a:latin typeface="Nanum Pen Script"/>
                <a:ea typeface="Nanum Pen Script"/>
                <a:cs typeface="Nanum Pen Script"/>
                <a:sym typeface="Nanum Pen Script"/>
              </a:rPr>
              <a:t>How can creation stories inform the relationships humans have with the rest of the natural world?</a:t>
            </a:r>
            <a:endParaRPr sz="900">
              <a:solidFill>
                <a:srgbClr val="00FFFF"/>
              </a:solidFill>
              <a:latin typeface="Nanum Pen Script"/>
              <a:ea typeface="Nanum Pen Script"/>
              <a:cs typeface="Nanum Pen Script"/>
              <a:sym typeface="Nanum Pen Script"/>
            </a:endParaRPr>
          </a:p>
        </p:txBody>
      </p:sp>
      <p:sp>
        <p:nvSpPr>
          <p:cNvPr id="63" name="Google Shape;63;p14"/>
          <p:cNvSpPr txBox="1"/>
          <p:nvPr/>
        </p:nvSpPr>
        <p:spPr>
          <a:xfrm>
            <a:off x="166850" y="133350"/>
            <a:ext cx="4289700" cy="74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700">
                <a:solidFill>
                  <a:srgbClr val="00FF00"/>
                </a:solidFill>
                <a:latin typeface="Nanum Pen Script"/>
                <a:ea typeface="Nanum Pen Script"/>
                <a:cs typeface="Nanum Pen Script"/>
                <a:sym typeface="Nanum Pen Script"/>
              </a:rPr>
              <a:t>How can creation stories inform our understandings of gender/gender roles?</a:t>
            </a:r>
            <a:endParaRPr b="1" sz="1700">
              <a:solidFill>
                <a:srgbClr val="00FF00"/>
              </a:solidFill>
              <a:latin typeface="Nanum Pen Script"/>
              <a:ea typeface="Nanum Pen Script"/>
              <a:cs typeface="Nanum Pen Script"/>
              <a:sym typeface="Nanum Pen Script"/>
            </a:endParaRPr>
          </a:p>
        </p:txBody>
      </p:sp>
      <p:sp>
        <p:nvSpPr>
          <p:cNvPr id="64" name="Google Shape;64;p14"/>
          <p:cNvSpPr txBox="1"/>
          <p:nvPr/>
        </p:nvSpPr>
        <p:spPr>
          <a:xfrm>
            <a:off x="4891250" y="3599675"/>
            <a:ext cx="4087200" cy="125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a:solidFill>
                  <a:srgbClr val="FFFFFF"/>
                </a:solidFill>
                <a:latin typeface="Comfortaa Medium"/>
                <a:ea typeface="Comfortaa Medium"/>
                <a:cs typeface="Comfortaa Medium"/>
                <a:sym typeface="Comfortaa Medium"/>
              </a:rPr>
              <a:t>What similarities or trends do we encounter when we read creation stories?</a:t>
            </a:r>
            <a:endParaRPr sz="2100">
              <a:solidFill>
                <a:srgbClr val="FFFFFF"/>
              </a:solidFill>
              <a:latin typeface="Comfortaa Medium"/>
              <a:ea typeface="Comfortaa Medium"/>
              <a:cs typeface="Comfortaa Medium"/>
              <a:sym typeface="Comfortaa Medium"/>
            </a:endParaRPr>
          </a:p>
        </p:txBody>
      </p:sp>
      <p:sp>
        <p:nvSpPr>
          <p:cNvPr id="65" name="Google Shape;65;p14"/>
          <p:cNvSpPr txBox="1"/>
          <p:nvPr/>
        </p:nvSpPr>
        <p:spPr>
          <a:xfrm>
            <a:off x="166850" y="1773990"/>
            <a:ext cx="4289700" cy="74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700">
                <a:solidFill>
                  <a:srgbClr val="9900FF"/>
                </a:solidFill>
                <a:latin typeface="Nanum Pen Script"/>
                <a:ea typeface="Nanum Pen Script"/>
                <a:cs typeface="Nanum Pen Script"/>
                <a:sym typeface="Nanum Pen Script"/>
              </a:rPr>
              <a:t>How can creation stories inform the relationships humans have with one another ?</a:t>
            </a:r>
            <a:endParaRPr sz="1700">
              <a:solidFill>
                <a:srgbClr val="9900FF"/>
              </a:solidFill>
              <a:latin typeface="Nanum Pen Script"/>
              <a:ea typeface="Nanum Pen Script"/>
              <a:cs typeface="Nanum Pen Script"/>
              <a:sym typeface="Nanum Pen Script"/>
            </a:endParaRPr>
          </a:p>
        </p:txBody>
      </p:sp>
      <p:cxnSp>
        <p:nvCxnSpPr>
          <p:cNvPr id="66" name="Google Shape;66;p14"/>
          <p:cNvCxnSpPr/>
          <p:nvPr/>
        </p:nvCxnSpPr>
        <p:spPr>
          <a:xfrm flipH="1" rot="10800000">
            <a:off x="5955950" y="3418038"/>
            <a:ext cx="1957800" cy="8700"/>
          </a:xfrm>
          <a:prstGeom prst="straightConnector1">
            <a:avLst/>
          </a:prstGeom>
          <a:noFill/>
          <a:ln cap="flat" cmpd="sng" w="9525">
            <a:solidFill>
              <a:srgbClr val="FFFFFF"/>
            </a:solidFill>
            <a:prstDash val="dash"/>
            <a:round/>
            <a:headEnd len="med" w="med" type="none"/>
            <a:tailEnd len="med" w="med" type="none"/>
          </a:ln>
        </p:spPr>
      </p:cxnSp>
      <p:sp>
        <p:nvSpPr>
          <p:cNvPr id="67" name="Google Shape;67;p14"/>
          <p:cNvSpPr/>
          <p:nvPr/>
        </p:nvSpPr>
        <p:spPr>
          <a:xfrm>
            <a:off x="166850" y="2850825"/>
            <a:ext cx="4594200" cy="2103900"/>
          </a:xfrm>
          <a:prstGeom prst="rightArrow">
            <a:avLst>
              <a:gd fmla="val 68981" name="adj1"/>
              <a:gd fmla="val 50000" name="adj2"/>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FFFFFF"/>
                </a:solidFill>
                <a:latin typeface="Comfortaa"/>
                <a:ea typeface="Comfortaa"/>
                <a:cs typeface="Comfortaa"/>
                <a:sym typeface="Comfortaa"/>
              </a:rPr>
              <a:t>GUIDING QUESTIONS</a:t>
            </a:r>
            <a:endParaRPr b="1" sz="4400">
              <a:solidFill>
                <a:srgbClr val="FFFFFF"/>
              </a:solidFill>
              <a:latin typeface="Comfortaa"/>
              <a:ea typeface="Comfortaa"/>
              <a:cs typeface="Comfortaa"/>
              <a:sym typeface="Comfortaa"/>
            </a:endParaRPr>
          </a:p>
        </p:txBody>
      </p:sp>
      <p:sp>
        <p:nvSpPr>
          <p:cNvPr id="68" name="Google Shape;68;p14"/>
          <p:cNvSpPr/>
          <p:nvPr/>
        </p:nvSpPr>
        <p:spPr>
          <a:xfrm>
            <a:off x="4761050" y="497125"/>
            <a:ext cx="4023300" cy="1142100"/>
          </a:xfrm>
          <a:prstGeom prst="leftArrow">
            <a:avLst>
              <a:gd fmla="val 50000" name="adj1"/>
              <a:gd fmla="val 50000" name="adj2"/>
            </a:avLst>
          </a:prstGeom>
          <a:gradFill>
            <a:gsLst>
              <a:gs pos="0">
                <a:srgbClr val="9900FF"/>
              </a:gs>
              <a:gs pos="20000">
                <a:srgbClr val="9900FF"/>
              </a:gs>
              <a:gs pos="32000">
                <a:srgbClr val="0000FF"/>
              </a:gs>
              <a:gs pos="48000">
                <a:srgbClr val="4A86E8"/>
              </a:gs>
              <a:gs pos="62000">
                <a:srgbClr val="00FFFF"/>
              </a:gs>
              <a:gs pos="100000">
                <a:srgbClr val="00FF00"/>
              </a:gs>
              <a:gs pos="100000">
                <a:srgbClr val="737373"/>
              </a:gs>
            </a:gsLst>
            <a:lin ang="10800025" scaled="0"/>
          </a:gra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3800">
                <a:latin typeface="Nanum Pen Script"/>
                <a:ea typeface="Nanum Pen Script"/>
                <a:cs typeface="Nanum Pen Script"/>
                <a:sym typeface="Nanum Pen Script"/>
              </a:rPr>
              <a:t>FURTHER INQUIRIES</a:t>
            </a:r>
            <a:endParaRPr b="1" i="1" sz="3800">
              <a:latin typeface="Nanum Pen Script"/>
              <a:ea typeface="Nanum Pen Script"/>
              <a:cs typeface="Nanum Pen Script"/>
              <a:sym typeface="Nanum Pen Scrip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268950" y="866050"/>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500"/>
              <a:t>Genesis</a:t>
            </a:r>
            <a:endParaRPr b="1" sz="2500"/>
          </a:p>
          <a:p>
            <a:pPr indent="0" lvl="0" marL="0" rtl="0" algn="l">
              <a:spcBef>
                <a:spcPts val="0"/>
              </a:spcBef>
              <a:spcAft>
                <a:spcPts val="0"/>
              </a:spcAft>
              <a:buNone/>
            </a:pPr>
            <a:r>
              <a:rPr i="1" lang="en" sz="2500"/>
              <a:t>Ed Young</a:t>
            </a:r>
            <a:endParaRPr i="1" sz="2500"/>
          </a:p>
        </p:txBody>
      </p:sp>
      <p:sp>
        <p:nvSpPr>
          <p:cNvPr id="197" name="Google Shape;197;p32"/>
          <p:cNvSpPr txBox="1"/>
          <p:nvPr>
            <p:ph idx="1" type="body"/>
          </p:nvPr>
        </p:nvSpPr>
        <p:spPr>
          <a:xfrm>
            <a:off x="268950" y="1452000"/>
            <a:ext cx="4436400" cy="3027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200">
                <a:solidFill>
                  <a:srgbClr val="222222"/>
                </a:solidFill>
                <a:highlight>
                  <a:srgbClr val="FFFFFF"/>
                </a:highlight>
              </a:rPr>
              <a:t>The creation account found in the book of Genesis is gorgeously complimented by Ed Young’s moody and abstract visuals. Brings to mind the vagueness with which the story details the beginnings of all things by the hand of their creator.</a:t>
            </a:r>
            <a:endParaRPr sz="2200">
              <a:solidFill>
                <a:srgbClr val="222222"/>
              </a:solidFill>
              <a:highlight>
                <a:srgbClr val="FFFFFF"/>
              </a:highlight>
            </a:endParaRPr>
          </a:p>
        </p:txBody>
      </p:sp>
      <p:pic>
        <p:nvPicPr>
          <p:cNvPr id="198" name="Google Shape;198;p32"/>
          <p:cNvPicPr preferRelativeResize="0"/>
          <p:nvPr/>
        </p:nvPicPr>
        <p:blipFill>
          <a:blip r:embed="rId3">
            <a:alphaModFix/>
          </a:blip>
          <a:stretch>
            <a:fillRect/>
          </a:stretch>
        </p:blipFill>
        <p:spPr>
          <a:xfrm>
            <a:off x="5002426" y="1248250"/>
            <a:ext cx="3825150" cy="26470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268950" y="565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100"/>
              <a:t>Bones in the Basket: Native Stories of the Origin of People</a:t>
            </a:r>
            <a:endParaRPr b="1" sz="2100"/>
          </a:p>
          <a:p>
            <a:pPr indent="0" lvl="0" marL="0" rtl="0" algn="l">
              <a:spcBef>
                <a:spcPts val="0"/>
              </a:spcBef>
              <a:spcAft>
                <a:spcPts val="0"/>
              </a:spcAft>
              <a:buNone/>
            </a:pPr>
            <a:r>
              <a:rPr i="1" lang="en" sz="2100"/>
              <a:t>C.J. Taylor</a:t>
            </a:r>
            <a:endParaRPr i="1" sz="2100"/>
          </a:p>
        </p:txBody>
      </p:sp>
      <p:sp>
        <p:nvSpPr>
          <p:cNvPr id="204" name="Google Shape;204;p33"/>
          <p:cNvSpPr txBox="1"/>
          <p:nvPr>
            <p:ph idx="1" type="body"/>
          </p:nvPr>
        </p:nvSpPr>
        <p:spPr>
          <a:xfrm>
            <a:off x="268950" y="1146000"/>
            <a:ext cx="4745100" cy="3333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rgbClr val="222222"/>
                </a:solidFill>
                <a:highlight>
                  <a:srgbClr val="FFFFFF"/>
                </a:highlight>
              </a:rPr>
              <a:t>How did people come to inhabit the Earth? Were bones, collected in a basket, changed into people and scattered East, West, North, South? Perhaps animals formed the Earth from moss floating on a raft after a great flood. Or did the first woman fall through a hole in the sky to make her home on the back of a turtle? Did souls emerge from a dark underworld by climbing a grapevine? A wonderful collection of stories taken from </a:t>
            </a:r>
            <a:r>
              <a:rPr lang="en" sz="1600">
                <a:solidFill>
                  <a:srgbClr val="222222"/>
                </a:solidFill>
                <a:highlight>
                  <a:srgbClr val="FFFFFF"/>
                </a:highlight>
              </a:rPr>
              <a:t>Chukchi</a:t>
            </a:r>
            <a:r>
              <a:rPr lang="en" sz="1600">
                <a:solidFill>
                  <a:srgbClr val="222222"/>
                </a:solidFill>
                <a:highlight>
                  <a:srgbClr val="FFFFFF"/>
                </a:highlight>
              </a:rPr>
              <a:t>, Cree, Mandan, Modoc, Mohawk, Osage, and Zuñi legends.</a:t>
            </a:r>
            <a:endParaRPr sz="1600">
              <a:solidFill>
                <a:srgbClr val="222222"/>
              </a:solidFill>
              <a:highlight>
                <a:srgbClr val="FFFFFF"/>
              </a:highlight>
            </a:endParaRPr>
          </a:p>
        </p:txBody>
      </p:sp>
      <p:pic>
        <p:nvPicPr>
          <p:cNvPr id="205" name="Google Shape;205;p33"/>
          <p:cNvPicPr preferRelativeResize="0"/>
          <p:nvPr/>
        </p:nvPicPr>
        <p:blipFill>
          <a:blip r:embed="rId3">
            <a:alphaModFix/>
          </a:blip>
          <a:stretch>
            <a:fillRect/>
          </a:stretch>
        </p:blipFill>
        <p:spPr>
          <a:xfrm>
            <a:off x="5638002" y="658987"/>
            <a:ext cx="3060700" cy="4064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268950" y="5442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“The Original Riot”</a:t>
            </a:r>
            <a:endParaRPr b="1" sz="1900"/>
          </a:p>
          <a:p>
            <a:pPr indent="0" lvl="0" marL="0" rtl="0" algn="l">
              <a:spcBef>
                <a:spcPts val="0"/>
              </a:spcBef>
              <a:spcAft>
                <a:spcPts val="0"/>
              </a:spcAft>
              <a:buNone/>
            </a:pPr>
            <a:r>
              <a:rPr i="1" lang="en" sz="1900"/>
              <a:t>Wynnie Mynerva</a:t>
            </a:r>
            <a:endParaRPr i="1" sz="1900"/>
          </a:p>
        </p:txBody>
      </p:sp>
      <p:sp>
        <p:nvSpPr>
          <p:cNvPr id="211" name="Google Shape;211;p34">
            <a:hlinkClick r:id="rId3"/>
          </p:cNvPr>
          <p:cNvSpPr txBox="1"/>
          <p:nvPr>
            <p:ph idx="1" type="body"/>
          </p:nvPr>
        </p:nvSpPr>
        <p:spPr>
          <a:xfrm>
            <a:off x="268950" y="1055725"/>
            <a:ext cx="44313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Helvetica"/>
                <a:ea typeface="Helvetica"/>
                <a:cs typeface="Helvetica"/>
                <a:sym typeface="Helvetica"/>
              </a:rPr>
              <a:t>“The Original Riot,” is a visceral two-part installation by Lima-based painter and performer Wynnie Mynervaat the New Museum.</a:t>
            </a:r>
            <a:endParaRPr sz="1300">
              <a:solidFill>
                <a:schemeClr val="dk1"/>
              </a:solidFill>
              <a:latin typeface="Helvetica"/>
              <a:ea typeface="Helvetica"/>
              <a:cs typeface="Helvetica"/>
              <a:sym typeface="Helvetica"/>
            </a:endParaRPr>
          </a:p>
          <a:p>
            <a:pPr indent="0" lvl="0" marL="0" rtl="0" algn="l">
              <a:spcBef>
                <a:spcPts val="1200"/>
              </a:spcBef>
              <a:spcAft>
                <a:spcPts val="0"/>
              </a:spcAft>
              <a:buNone/>
            </a:pPr>
            <a:r>
              <a:rPr lang="en" sz="1300">
                <a:solidFill>
                  <a:schemeClr val="dk1"/>
                </a:solidFill>
                <a:latin typeface="Helvetica"/>
                <a:ea typeface="Helvetica"/>
                <a:cs typeface="Helvetica"/>
                <a:sym typeface="Helvetica"/>
              </a:rPr>
              <a:t>O</a:t>
            </a:r>
            <a:r>
              <a:rPr lang="en" sz="1300">
                <a:solidFill>
                  <a:schemeClr val="dk1"/>
                </a:solidFill>
                <a:latin typeface="Helvetica"/>
                <a:ea typeface="Helvetica"/>
                <a:cs typeface="Helvetica"/>
                <a:sym typeface="Helvetica"/>
              </a:rPr>
              <a:t>n view through September 17th in the New Museum, the show centers on the titular artwork: a 70-foot painted mural, Mynerva’s largest yet, in moody magenta with bold red and black interrupted by a passageway into the room’s back corner. There, one of Mynerva’s ribs, surgically removed, completes </a:t>
            </a:r>
            <a:r>
              <a:rPr i="1" lang="en" sz="1300">
                <a:solidFill>
                  <a:schemeClr val="dk1"/>
                </a:solidFill>
                <a:latin typeface="Helvetica"/>
                <a:ea typeface="Helvetica"/>
                <a:cs typeface="Helvetica"/>
                <a:sym typeface="Helvetica"/>
              </a:rPr>
              <a:t>The First Cut</a:t>
            </a:r>
            <a:r>
              <a:rPr lang="en" sz="1300">
                <a:solidFill>
                  <a:schemeClr val="dk1"/>
                </a:solidFill>
                <a:latin typeface="Helvetica"/>
                <a:ea typeface="Helvetica"/>
                <a:cs typeface="Helvetica"/>
                <a:sym typeface="Helvetica"/>
              </a:rPr>
              <a:t> (2023) atop a slender, pole-like brass plinth, its round base engraved with a continuous tangle of Eve’s and Lilith’s bodies.</a:t>
            </a:r>
            <a:endParaRPr sz="1300">
              <a:solidFill>
                <a:schemeClr val="dk1"/>
              </a:solidFill>
              <a:latin typeface="Helvetica"/>
              <a:ea typeface="Helvetica"/>
              <a:cs typeface="Helvetica"/>
              <a:sym typeface="Helvetica"/>
            </a:endParaRPr>
          </a:p>
          <a:p>
            <a:pPr indent="0" lvl="0" marL="0" rtl="0" algn="l">
              <a:spcBef>
                <a:spcPts val="1200"/>
              </a:spcBef>
              <a:spcAft>
                <a:spcPts val="0"/>
              </a:spcAft>
              <a:buNone/>
            </a:pPr>
            <a:r>
              <a:t/>
            </a:r>
            <a:endParaRPr sz="1000"/>
          </a:p>
          <a:p>
            <a:pPr indent="0" lvl="0" marL="0" rtl="0" algn="ctr">
              <a:spcBef>
                <a:spcPts val="1200"/>
              </a:spcBef>
              <a:spcAft>
                <a:spcPts val="1200"/>
              </a:spcAft>
              <a:buNone/>
            </a:pPr>
            <a:r>
              <a:rPr lang="en" u="sng">
                <a:solidFill>
                  <a:schemeClr val="hlink"/>
                </a:solidFill>
                <a:highlight>
                  <a:srgbClr val="FFFFFF"/>
                </a:highlight>
                <a:hlinkClick r:id="rId4"/>
              </a:rPr>
              <a:t>Virtual Tour</a:t>
            </a:r>
            <a:r>
              <a:rPr lang="en"/>
              <a:t>		</a:t>
            </a:r>
            <a:r>
              <a:rPr lang="en" u="sng">
                <a:solidFill>
                  <a:schemeClr val="hlink"/>
                </a:solidFill>
                <a:highlight>
                  <a:srgbClr val="FFFFFF"/>
                </a:highlight>
                <a:hlinkClick r:id="rId5"/>
              </a:rPr>
              <a:t>Article</a:t>
            </a:r>
            <a:r>
              <a:rPr lang="en"/>
              <a:t>			</a:t>
            </a:r>
            <a:r>
              <a:rPr lang="en" u="sng">
                <a:solidFill>
                  <a:schemeClr val="hlink"/>
                </a:solidFill>
                <a:highlight>
                  <a:srgbClr val="FFFFFF"/>
                </a:highlight>
                <a:hlinkClick r:id="rId6"/>
              </a:rPr>
              <a:t>Artist Instagram</a:t>
            </a:r>
            <a:endParaRPr>
              <a:solidFill>
                <a:srgbClr val="222222"/>
              </a:solidFill>
              <a:highlight>
                <a:srgbClr val="FFFFFF"/>
              </a:highlight>
            </a:endParaRPr>
          </a:p>
        </p:txBody>
      </p:sp>
      <p:pic>
        <p:nvPicPr>
          <p:cNvPr id="212" name="Google Shape;212;p34"/>
          <p:cNvPicPr preferRelativeResize="0"/>
          <p:nvPr/>
        </p:nvPicPr>
        <p:blipFill>
          <a:blip r:embed="rId7">
            <a:alphaModFix/>
          </a:blip>
          <a:stretch>
            <a:fillRect/>
          </a:stretch>
        </p:blipFill>
        <p:spPr>
          <a:xfrm>
            <a:off x="5118450" y="659175"/>
            <a:ext cx="3825151" cy="3825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268950" y="541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300"/>
              <a:t>In the Beginning: Creation Stories from Around the World</a:t>
            </a:r>
            <a:endParaRPr b="1" sz="2300"/>
          </a:p>
          <a:p>
            <a:pPr indent="0" lvl="0" marL="0" rtl="0" algn="l">
              <a:spcBef>
                <a:spcPts val="0"/>
              </a:spcBef>
              <a:spcAft>
                <a:spcPts val="0"/>
              </a:spcAft>
              <a:buNone/>
            </a:pPr>
            <a:r>
              <a:rPr i="1" lang="en" sz="2300"/>
              <a:t>Virginia Hamilton &amp; Barry Moser</a:t>
            </a:r>
            <a:endParaRPr i="1" sz="2300"/>
          </a:p>
        </p:txBody>
      </p:sp>
      <p:sp>
        <p:nvSpPr>
          <p:cNvPr id="218" name="Google Shape;218;p35"/>
          <p:cNvSpPr txBox="1"/>
          <p:nvPr>
            <p:ph idx="1" type="body"/>
          </p:nvPr>
        </p:nvSpPr>
        <p:spPr>
          <a:xfrm>
            <a:off x="268950" y="1230000"/>
            <a:ext cx="4745100" cy="3483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rgbClr val="222222"/>
                </a:solidFill>
                <a:highlight>
                  <a:srgbClr val="FFFFFF"/>
                </a:highlight>
              </a:rPr>
              <a:t>Beautifully told by Virginia Hamilton and splendidly illustrated by Barry Moser, In the Beginning is a collection of twenty-five creation myth stories that will engage and fascinate readers while introducing them to cultures around the world. Researched extensively by both author and illustrator, each story includes one or more illustrations — all stunning </a:t>
            </a:r>
            <a:r>
              <a:rPr lang="en" sz="1600">
                <a:solidFill>
                  <a:srgbClr val="222222"/>
                </a:solidFill>
                <a:highlight>
                  <a:srgbClr val="FFFFFF"/>
                </a:highlight>
              </a:rPr>
              <a:t>compliments</a:t>
            </a:r>
            <a:r>
              <a:rPr lang="en" sz="1600">
                <a:solidFill>
                  <a:srgbClr val="222222"/>
                </a:solidFill>
                <a:highlight>
                  <a:srgbClr val="FFFFFF"/>
                </a:highlight>
              </a:rPr>
              <a:t> to the text. Each story is followed by author comments explaining its origin</a:t>
            </a:r>
            <a:r>
              <a:rPr lang="en" sz="1600">
                <a:solidFill>
                  <a:srgbClr val="222222"/>
                </a:solidFill>
                <a:highlight>
                  <a:srgbClr val="FFFFFF"/>
                </a:highlight>
              </a:rPr>
              <a:t>. </a:t>
            </a:r>
            <a:r>
              <a:rPr lang="en" sz="1600">
                <a:solidFill>
                  <a:srgbClr val="222222"/>
                </a:solidFill>
                <a:highlight>
                  <a:srgbClr val="FFFFFF"/>
                </a:highlight>
              </a:rPr>
              <a:t>The stories in this book reflect the wonderful range of the human imagination.</a:t>
            </a:r>
            <a:endParaRPr sz="1600">
              <a:solidFill>
                <a:srgbClr val="222222"/>
              </a:solidFill>
              <a:highlight>
                <a:srgbClr val="FFFFFF"/>
              </a:highlight>
            </a:endParaRPr>
          </a:p>
        </p:txBody>
      </p:sp>
      <p:pic>
        <p:nvPicPr>
          <p:cNvPr id="219" name="Google Shape;219;p35"/>
          <p:cNvPicPr preferRelativeResize="0"/>
          <p:nvPr/>
        </p:nvPicPr>
        <p:blipFill>
          <a:blip r:embed="rId3">
            <a:alphaModFix/>
          </a:blip>
          <a:stretch>
            <a:fillRect/>
          </a:stretch>
        </p:blipFill>
        <p:spPr>
          <a:xfrm>
            <a:off x="5608066" y="772987"/>
            <a:ext cx="3266983" cy="4064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268950" y="607825"/>
            <a:ext cx="8606100" cy="38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How We Came to the Fifth World</a:t>
            </a:r>
            <a:endParaRPr b="1"/>
          </a:p>
          <a:p>
            <a:pPr indent="0" lvl="0" marL="0" rtl="0" algn="l">
              <a:spcBef>
                <a:spcPts val="0"/>
              </a:spcBef>
              <a:spcAft>
                <a:spcPts val="0"/>
              </a:spcAft>
              <a:buNone/>
            </a:pPr>
            <a:r>
              <a:rPr i="1" lang="en"/>
              <a:t>Harriet Rohmer, Mary Anchondo, Graciela Carrillo</a:t>
            </a:r>
            <a:endParaRPr i="1"/>
          </a:p>
        </p:txBody>
      </p:sp>
      <p:sp>
        <p:nvSpPr>
          <p:cNvPr id="225" name="Google Shape;225;p36"/>
          <p:cNvSpPr txBox="1"/>
          <p:nvPr>
            <p:ph idx="1" type="body"/>
          </p:nvPr>
        </p:nvSpPr>
        <p:spPr>
          <a:xfrm>
            <a:off x="268950" y="1476000"/>
            <a:ext cx="4303200" cy="3003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solidFill>
                  <a:srgbClr val="222222"/>
                </a:solidFill>
                <a:highlight>
                  <a:srgbClr val="FFFFFF"/>
                </a:highlight>
              </a:rPr>
              <a:t>An Aztec myth recounting the creation and destruction of the world by the deities of the four great elements. Along with its </a:t>
            </a:r>
            <a:r>
              <a:rPr lang="en" sz="2000">
                <a:solidFill>
                  <a:srgbClr val="222222"/>
                </a:solidFill>
                <a:highlight>
                  <a:srgbClr val="FFFFFF"/>
                </a:highlight>
              </a:rPr>
              <a:t>beautiful</a:t>
            </a:r>
            <a:r>
              <a:rPr lang="en" sz="2000">
                <a:solidFill>
                  <a:srgbClr val="222222"/>
                </a:solidFill>
                <a:highlight>
                  <a:srgbClr val="FFFFFF"/>
                </a:highlight>
              </a:rPr>
              <a:t> illustrations, this story is fully bilingual, with English and Spanish side by side throughout the book. </a:t>
            </a:r>
            <a:endParaRPr sz="2000">
              <a:solidFill>
                <a:srgbClr val="222222"/>
              </a:solidFill>
              <a:highlight>
                <a:srgbClr val="FFFFFF"/>
              </a:highlight>
            </a:endParaRPr>
          </a:p>
        </p:txBody>
      </p:sp>
      <p:pic>
        <p:nvPicPr>
          <p:cNvPr id="226" name="Google Shape;226;p36"/>
          <p:cNvPicPr preferRelativeResize="0"/>
          <p:nvPr/>
        </p:nvPicPr>
        <p:blipFill>
          <a:blip r:embed="rId3">
            <a:alphaModFix/>
          </a:blip>
          <a:stretch>
            <a:fillRect/>
          </a:stretch>
        </p:blipFill>
        <p:spPr>
          <a:xfrm>
            <a:off x="5118450" y="1294587"/>
            <a:ext cx="3825150" cy="33661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35500" y="292750"/>
            <a:ext cx="8712600" cy="913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sz="2844"/>
              <a:t>The Sea Ringed World: Sacred Stories of the Americas</a:t>
            </a:r>
            <a:endParaRPr b="1" sz="2844"/>
          </a:p>
          <a:p>
            <a:pPr indent="0" lvl="0" marL="0" rtl="0" algn="l">
              <a:spcBef>
                <a:spcPts val="0"/>
              </a:spcBef>
              <a:spcAft>
                <a:spcPts val="0"/>
              </a:spcAft>
              <a:buNone/>
            </a:pPr>
            <a:r>
              <a:rPr i="1" lang="en"/>
              <a:t>Maria Garcia </a:t>
            </a:r>
            <a:r>
              <a:rPr i="1" lang="en"/>
              <a:t>Esperón, Amanda Mijangos, David Bowles</a:t>
            </a:r>
            <a:endParaRPr i="1"/>
          </a:p>
        </p:txBody>
      </p:sp>
      <p:sp>
        <p:nvSpPr>
          <p:cNvPr id="74" name="Google Shape;74;p15"/>
          <p:cNvSpPr txBox="1"/>
          <p:nvPr>
            <p:ph idx="1" type="body"/>
          </p:nvPr>
        </p:nvSpPr>
        <p:spPr>
          <a:xfrm>
            <a:off x="235500" y="1437150"/>
            <a:ext cx="4745100" cy="3179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400">
                <a:solidFill>
                  <a:srgbClr val="222222"/>
                </a:solidFill>
                <a:highlight>
                  <a:srgbClr val="FFFFFF"/>
                </a:highlight>
              </a:rPr>
              <a:t>Like all humans, Native Americans seek to understand their place in the universe, the nature of their relationship with the divine, and the origin of the world into which their ancestors had emerged. The answers lay in their sacred stories.</a:t>
            </a:r>
            <a:endParaRPr sz="1400">
              <a:solidFill>
                <a:srgbClr val="222222"/>
              </a:solidFill>
              <a:highlight>
                <a:srgbClr val="FFFFFF"/>
              </a:highlight>
            </a:endParaRPr>
          </a:p>
          <a:p>
            <a:pPr indent="0" lvl="0" marL="0" rtl="0" algn="l">
              <a:spcBef>
                <a:spcPts val="1000"/>
              </a:spcBef>
              <a:spcAft>
                <a:spcPts val="0"/>
              </a:spcAft>
              <a:buClr>
                <a:schemeClr val="dk1"/>
              </a:buClr>
              <a:buSzPts val="1100"/>
              <a:buFont typeface="Arial"/>
              <a:buNone/>
            </a:pPr>
            <a:r>
              <a:rPr lang="en" sz="1400">
                <a:solidFill>
                  <a:srgbClr val="222222"/>
                </a:solidFill>
                <a:highlight>
                  <a:srgbClr val="FFFFFF"/>
                </a:highlight>
              </a:rPr>
              <a:t>Author María García Esperón, illustrator Amanda Mijangos, and translator David Bowles have gifted us a treasure. Their talents have woven this collection of stories from nations and cultures across our two continents—the Sea-Ringed World, as the Aztecs called it—from the edge of Argentina all the way up to Alaska.</a:t>
            </a:r>
            <a:endParaRPr sz="1400">
              <a:solidFill>
                <a:srgbClr val="222222"/>
              </a:solidFill>
              <a:highlight>
                <a:srgbClr val="FFFFFF"/>
              </a:highlight>
            </a:endParaRPr>
          </a:p>
          <a:p>
            <a:pPr indent="0" lvl="0" marL="0" rtl="0" algn="l">
              <a:spcBef>
                <a:spcPts val="0"/>
              </a:spcBef>
              <a:spcAft>
                <a:spcPts val="1200"/>
              </a:spcAft>
              <a:buNone/>
            </a:pPr>
            <a:r>
              <a:t/>
            </a:r>
            <a:endParaRPr sz="1600"/>
          </a:p>
        </p:txBody>
      </p:sp>
      <p:pic>
        <p:nvPicPr>
          <p:cNvPr id="75" name="Google Shape;75;p15"/>
          <p:cNvPicPr preferRelativeResize="0"/>
          <p:nvPr/>
        </p:nvPicPr>
        <p:blipFill>
          <a:blip r:embed="rId3">
            <a:alphaModFix/>
          </a:blip>
          <a:stretch>
            <a:fillRect/>
          </a:stretch>
        </p:blipFill>
        <p:spPr>
          <a:xfrm>
            <a:off x="5386900" y="1246250"/>
            <a:ext cx="3561200" cy="356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35500" y="763725"/>
            <a:ext cx="8609100" cy="56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t>Sacred Stories: Wisdom from World Religions </a:t>
            </a:r>
            <a:endParaRPr b="1" sz="2600"/>
          </a:p>
          <a:p>
            <a:pPr indent="0" lvl="0" marL="0" rtl="0" algn="l">
              <a:spcBef>
                <a:spcPts val="0"/>
              </a:spcBef>
              <a:spcAft>
                <a:spcPts val="0"/>
              </a:spcAft>
              <a:buNone/>
            </a:pPr>
            <a:r>
              <a:rPr i="1" lang="en" sz="2600"/>
              <a:t>Marilyn McFarlane</a:t>
            </a:r>
            <a:endParaRPr i="1" sz="2600"/>
          </a:p>
        </p:txBody>
      </p:sp>
      <p:sp>
        <p:nvSpPr>
          <p:cNvPr id="81" name="Google Shape;81;p16"/>
          <p:cNvSpPr txBox="1"/>
          <p:nvPr>
            <p:ph idx="1" type="body"/>
          </p:nvPr>
        </p:nvSpPr>
        <p:spPr>
          <a:xfrm>
            <a:off x="235509" y="1446990"/>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22222"/>
                </a:solidFill>
                <a:highlight>
                  <a:srgbClr val="FFFFFF"/>
                </a:highlight>
              </a:rPr>
              <a:t>When attempting to find a simple, engaging, and unbiased approach to world religions for her own family, Marilyn McFarlane discovered such a book did not exist. Understanding how important it is for children to build both respect for and knowledge of a variety of religions, regardless of their own faith, McFarlane created Sacred Stories: Wisdom from World Religions.</a:t>
            </a:r>
            <a:endParaRPr sz="1400">
              <a:solidFill>
                <a:srgbClr val="222222"/>
              </a:solidFill>
              <a:highlight>
                <a:srgbClr val="FFFFFF"/>
              </a:highlight>
            </a:endParaRPr>
          </a:p>
          <a:p>
            <a:pPr indent="0" lvl="0" marL="0" rtl="0" algn="l">
              <a:spcBef>
                <a:spcPts val="1200"/>
              </a:spcBef>
              <a:spcAft>
                <a:spcPts val="1200"/>
              </a:spcAft>
              <a:buNone/>
            </a:pPr>
            <a:r>
              <a:rPr lang="en" sz="1400">
                <a:solidFill>
                  <a:srgbClr val="222222"/>
                </a:solidFill>
                <a:highlight>
                  <a:srgbClr val="FFFFFF"/>
                </a:highlight>
              </a:rPr>
              <a:t>Each captivating story and accompanying sidebar facts and spot illustrations brings to life the key tenets of a particular belief system, while the comprehensive glossary and resource list enable readers to expand their explorations. </a:t>
            </a:r>
            <a:endParaRPr sz="1400">
              <a:solidFill>
                <a:srgbClr val="222222"/>
              </a:solidFill>
              <a:highlight>
                <a:srgbClr val="FFFFFF"/>
              </a:highlight>
            </a:endParaRPr>
          </a:p>
        </p:txBody>
      </p:sp>
      <p:pic>
        <p:nvPicPr>
          <p:cNvPr id="82" name="Google Shape;82;p16"/>
          <p:cNvPicPr preferRelativeResize="0"/>
          <p:nvPr/>
        </p:nvPicPr>
        <p:blipFill>
          <a:blip r:embed="rId3">
            <a:alphaModFix/>
          </a:blip>
          <a:stretch>
            <a:fillRect/>
          </a:stretch>
        </p:blipFill>
        <p:spPr>
          <a:xfrm>
            <a:off x="5838325" y="932850"/>
            <a:ext cx="2844375" cy="3961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68950" y="439825"/>
            <a:ext cx="8606100" cy="3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t>Feathered Serpent And The Five Suns: A Mesoamerican Creation Myth</a:t>
            </a:r>
            <a:endParaRPr b="1" sz="1900"/>
          </a:p>
          <a:p>
            <a:pPr indent="0" lvl="0" marL="0" rtl="0" algn="l">
              <a:spcBef>
                <a:spcPts val="0"/>
              </a:spcBef>
              <a:spcAft>
                <a:spcPts val="0"/>
              </a:spcAft>
              <a:buNone/>
            </a:pPr>
            <a:r>
              <a:rPr i="1" lang="en" sz="1900"/>
              <a:t>Duncan Tonatiuh</a:t>
            </a:r>
            <a:endParaRPr i="1" sz="1900"/>
          </a:p>
        </p:txBody>
      </p:sp>
      <p:sp>
        <p:nvSpPr>
          <p:cNvPr id="88" name="Google Shape;88;p17"/>
          <p:cNvSpPr txBox="1"/>
          <p:nvPr>
            <p:ph idx="1" type="body"/>
          </p:nvPr>
        </p:nvSpPr>
        <p:spPr>
          <a:xfrm>
            <a:off x="235500" y="1040500"/>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rgbClr val="222222"/>
                </a:solidFill>
                <a:highlight>
                  <a:srgbClr val="FFFFFF"/>
                </a:highlight>
              </a:rPr>
              <a:t>This pre-Columbian creation myth tells the story of Quetzalcoatl, one of the most important deities in ancient Mesoamerica, and his quest to create humankind. The gods tried to make humans during each sun, or age, but each time failed. So when they grew tired, only one did not give up: Quetzalcoatl, also called the Feathered Serpent. Determined, the Feathered Serpent embarks on a dangerous journey full of fearsome foes and harsh elements, facing each trial with wisdom, bravery, and resourcefulness before confronting his final challenge at Mictlan, the underworld. With his instantly recognizable, acclaimed art style and grand storytelling, Tonatiuh recounts a dazzling creation tale of epic proportions.</a:t>
            </a:r>
            <a:endParaRPr sz="1400">
              <a:solidFill>
                <a:srgbClr val="222222"/>
              </a:solidFill>
              <a:highlight>
                <a:srgbClr val="FFFFFF"/>
              </a:highlight>
            </a:endParaRPr>
          </a:p>
        </p:txBody>
      </p:sp>
      <p:pic>
        <p:nvPicPr>
          <p:cNvPr id="89" name="Google Shape;89;p17"/>
          <p:cNvPicPr preferRelativeResize="0"/>
          <p:nvPr/>
        </p:nvPicPr>
        <p:blipFill>
          <a:blip r:embed="rId3">
            <a:alphaModFix/>
          </a:blip>
          <a:stretch>
            <a:fillRect/>
          </a:stretch>
        </p:blipFill>
        <p:spPr>
          <a:xfrm>
            <a:off x="5091996" y="1250325"/>
            <a:ext cx="3858600" cy="31563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952500" rtl="0" algn="l">
              <a:spcBef>
                <a:spcPts val="0"/>
              </a:spcBef>
              <a:spcAft>
                <a:spcPts val="0"/>
              </a:spcAft>
              <a:buSzPts val="990"/>
              <a:buNone/>
            </a:pPr>
            <a:r>
              <a:rPr b="1" lang="en" sz="2460">
                <a:solidFill>
                  <a:srgbClr val="000000"/>
                </a:solidFill>
              </a:rPr>
              <a:t>Traditional Stories and Creation Stories</a:t>
            </a:r>
            <a:endParaRPr b="1" sz="2460">
              <a:solidFill>
                <a:srgbClr val="000000"/>
              </a:solidFill>
            </a:endParaRPr>
          </a:p>
          <a:p>
            <a:pPr indent="0" lvl="0" marL="0" marR="952500" rtl="0" algn="l">
              <a:spcBef>
                <a:spcPts val="1500"/>
              </a:spcBef>
              <a:spcAft>
                <a:spcPts val="1500"/>
              </a:spcAft>
              <a:buSzPts val="990"/>
              <a:buNone/>
            </a:pPr>
            <a:r>
              <a:rPr lang="en" sz="1280">
                <a:solidFill>
                  <a:srgbClr val="000000"/>
                </a:solidFill>
              </a:rPr>
              <a:t>Diane Brown, Joanne Snowshoe, Wilfred Yellow Wings, Joan Tenasco, Peter Irniq, Stephen Augustine</a:t>
            </a:r>
            <a:br>
              <a:rPr lang="en" sz="1280">
                <a:solidFill>
                  <a:srgbClr val="000000"/>
                </a:solidFill>
              </a:rPr>
            </a:br>
            <a:r>
              <a:rPr lang="en" sz="1280">
                <a:solidFill>
                  <a:srgbClr val="000000"/>
                </a:solidFill>
              </a:rPr>
              <a:t>Webpage: </a:t>
            </a:r>
            <a:r>
              <a:rPr lang="en" sz="1190" u="sng">
                <a:solidFill>
                  <a:schemeClr val="hlink"/>
                </a:solidFill>
                <a:hlinkClick r:id="rId3"/>
              </a:rPr>
              <a:t>Traditional Stories and Creation Stories | Canadian History Hall </a:t>
            </a:r>
            <a:endParaRPr i="1" sz="2360">
              <a:solidFill>
                <a:srgbClr val="000000"/>
              </a:solidFill>
            </a:endParaRPr>
          </a:p>
        </p:txBody>
      </p:sp>
      <p:pic>
        <p:nvPicPr>
          <p:cNvPr id="95" name="Google Shape;95;p18"/>
          <p:cNvPicPr preferRelativeResize="0"/>
          <p:nvPr/>
        </p:nvPicPr>
        <p:blipFill>
          <a:blip r:embed="rId4">
            <a:alphaModFix/>
          </a:blip>
          <a:stretch>
            <a:fillRect/>
          </a:stretch>
        </p:blipFill>
        <p:spPr>
          <a:xfrm>
            <a:off x="5487003" y="1918225"/>
            <a:ext cx="3276200" cy="2363849"/>
          </a:xfrm>
          <a:prstGeom prst="rect">
            <a:avLst/>
          </a:prstGeom>
          <a:noFill/>
          <a:ln>
            <a:noFill/>
          </a:ln>
        </p:spPr>
      </p:pic>
      <p:sp>
        <p:nvSpPr>
          <p:cNvPr id="96" name="Google Shape;96;p18"/>
          <p:cNvSpPr txBox="1"/>
          <p:nvPr/>
        </p:nvSpPr>
        <p:spPr>
          <a:xfrm>
            <a:off x="311700" y="1786050"/>
            <a:ext cx="4857600" cy="2586000"/>
          </a:xfrm>
          <a:prstGeom prst="rect">
            <a:avLst/>
          </a:prstGeom>
          <a:noFill/>
          <a:ln>
            <a:noFill/>
          </a:ln>
        </p:spPr>
        <p:txBody>
          <a:bodyPr anchorCtr="0" anchor="t" bIns="91425" lIns="91425" spcFirstLastPara="1" rIns="91425" wrap="square" tIns="91425">
            <a:spAutoFit/>
          </a:bodyPr>
          <a:lstStyle/>
          <a:p>
            <a:pPr indent="0" lvl="0" marL="0" marR="27432" rtl="0" algn="l">
              <a:spcBef>
                <a:spcPts val="0"/>
              </a:spcBef>
              <a:spcAft>
                <a:spcPts val="4900"/>
              </a:spcAft>
              <a:buNone/>
            </a:pPr>
            <a:r>
              <a:rPr lang="en" sz="1300">
                <a:solidFill>
                  <a:srgbClr val="4A4A4A"/>
                </a:solidFill>
              </a:rPr>
              <a:t>First Peoples remember their origins through oral histories passed down by elders in each generation. These narratives describe the creation of the world and how First Peoples came to live in it. More than legends, they embody a view of how the world fits together, and how human beings should behave in it. Some oral histories refer to a time before human occupation. Others mark significant geographical, spiritual and life events that have occurred over the millennia. Listen to traditional stories and creation stories told by six Indigenous storytellers from communities across Canada. Each recording is available in the respective Indigenous language and in English, and French transcripts are available.</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68950" y="691000"/>
            <a:ext cx="8606100" cy="3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D’Aulaires’ Book of Greek Myths</a:t>
            </a:r>
            <a:endParaRPr b="1" sz="2200"/>
          </a:p>
          <a:p>
            <a:pPr indent="0" lvl="0" marL="0" rtl="0" algn="l">
              <a:spcBef>
                <a:spcPts val="0"/>
              </a:spcBef>
              <a:spcAft>
                <a:spcPts val="0"/>
              </a:spcAft>
              <a:buNone/>
            </a:pPr>
            <a:r>
              <a:rPr i="1" lang="en" sz="2200"/>
              <a:t>Ingri d’Aulaire &amp; Edgar Parin d’Aulaire</a:t>
            </a:r>
            <a:endParaRPr i="1" sz="2200"/>
          </a:p>
        </p:txBody>
      </p:sp>
      <p:sp>
        <p:nvSpPr>
          <p:cNvPr id="102" name="Google Shape;102;p19"/>
          <p:cNvSpPr txBox="1"/>
          <p:nvPr>
            <p:ph idx="1" type="body"/>
          </p:nvPr>
        </p:nvSpPr>
        <p:spPr>
          <a:xfrm>
            <a:off x="235500" y="1199375"/>
            <a:ext cx="4745100" cy="34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rPr>
              <a:t>In print for over fifty years, D’Aulaires Book of Greek Myths has introduced generations to Greek mythology—and continues to enthrall young readers.</a:t>
            </a:r>
            <a:endParaRPr sz="1800">
              <a:solidFill>
                <a:srgbClr val="222222"/>
              </a:solidFill>
              <a:highlight>
                <a:srgbClr val="FFFFFF"/>
              </a:highlight>
            </a:endParaRPr>
          </a:p>
          <a:p>
            <a:pPr indent="0" lvl="0" marL="0" rtl="0" algn="l">
              <a:spcBef>
                <a:spcPts val="1200"/>
              </a:spcBef>
              <a:spcAft>
                <a:spcPts val="1200"/>
              </a:spcAft>
              <a:buNone/>
            </a:pPr>
            <a:r>
              <a:rPr lang="en" sz="1800">
                <a:solidFill>
                  <a:srgbClr val="222222"/>
                </a:solidFill>
                <a:highlight>
                  <a:srgbClr val="FFFFFF"/>
                </a:highlight>
              </a:rPr>
              <a:t>Here are the greats of ancient Greece—gods and goddesses, heroes and monsters—as freshly described in words and pictures as if they were alive today.</a:t>
            </a:r>
            <a:endParaRPr sz="1800">
              <a:solidFill>
                <a:srgbClr val="222222"/>
              </a:solidFill>
              <a:highlight>
                <a:srgbClr val="FFFFFF"/>
              </a:highlight>
            </a:endParaRPr>
          </a:p>
        </p:txBody>
      </p:sp>
      <p:pic>
        <p:nvPicPr>
          <p:cNvPr id="103" name="Google Shape;103;p19"/>
          <p:cNvPicPr preferRelativeResize="0"/>
          <p:nvPr/>
        </p:nvPicPr>
        <p:blipFill>
          <a:blip r:embed="rId3">
            <a:alphaModFix/>
          </a:blip>
          <a:stretch>
            <a:fillRect/>
          </a:stretch>
        </p:blipFill>
        <p:spPr>
          <a:xfrm>
            <a:off x="5804760" y="439829"/>
            <a:ext cx="2975325" cy="446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268950" y="631825"/>
            <a:ext cx="8606100" cy="3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100"/>
              <a:t>Tales from India: Stories from Creation and the Cosmos</a:t>
            </a:r>
            <a:endParaRPr b="1" sz="2100"/>
          </a:p>
          <a:p>
            <a:pPr indent="0" lvl="0" marL="0" rtl="0" algn="l">
              <a:spcBef>
                <a:spcPts val="0"/>
              </a:spcBef>
              <a:spcAft>
                <a:spcPts val="0"/>
              </a:spcAft>
              <a:buNone/>
            </a:pPr>
            <a:r>
              <a:rPr i="1" lang="en" sz="2100"/>
              <a:t>Jamila Gavin &amp; Amanda Hall</a:t>
            </a:r>
            <a:endParaRPr i="1" sz="2100"/>
          </a:p>
        </p:txBody>
      </p:sp>
      <p:sp>
        <p:nvSpPr>
          <p:cNvPr id="109" name="Google Shape;109;p20"/>
          <p:cNvSpPr txBox="1"/>
          <p:nvPr>
            <p:ph idx="1" type="body"/>
          </p:nvPr>
        </p:nvSpPr>
        <p:spPr>
          <a:xfrm>
            <a:off x="268950" y="1242729"/>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solidFill>
                  <a:srgbClr val="222222"/>
                </a:solidFill>
                <a:highlight>
                  <a:srgbClr val="FFFFFF"/>
                </a:highlight>
              </a:rPr>
              <a:t>Renowned</a:t>
            </a:r>
            <a:r>
              <a:rPr lang="en" sz="1700">
                <a:solidFill>
                  <a:srgbClr val="222222"/>
                </a:solidFill>
                <a:highlight>
                  <a:srgbClr val="FFFFFF"/>
                </a:highlight>
              </a:rPr>
              <a:t> storyteller Jamila Gavin writes of great floods, legendary romances, and epic battles between good and evil. This new collection of Hindu tales, including the birth of the gods, tales of creation, and the arrival of humans, is illuminated by Amanda Hall’s exquisite artwork, which reflects the influence of both classical and contemporary Indian art.</a:t>
            </a:r>
            <a:endParaRPr sz="1700">
              <a:solidFill>
                <a:srgbClr val="222222"/>
              </a:solidFill>
              <a:highlight>
                <a:srgbClr val="FFFFFF"/>
              </a:highlight>
            </a:endParaRPr>
          </a:p>
        </p:txBody>
      </p:sp>
      <p:pic>
        <p:nvPicPr>
          <p:cNvPr id="110" name="Google Shape;110;p20"/>
          <p:cNvPicPr preferRelativeResize="0"/>
          <p:nvPr/>
        </p:nvPicPr>
        <p:blipFill>
          <a:blip r:embed="rId3">
            <a:alphaModFix/>
          </a:blip>
          <a:stretch>
            <a:fillRect/>
          </a:stretch>
        </p:blipFill>
        <p:spPr>
          <a:xfrm>
            <a:off x="5514450" y="884500"/>
            <a:ext cx="3245550" cy="376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68950" y="553825"/>
            <a:ext cx="8606100" cy="3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100"/>
              <a:t>Five Heavenly Emperors: Chinese Myths of Creation</a:t>
            </a:r>
            <a:endParaRPr b="1" sz="2100"/>
          </a:p>
          <a:p>
            <a:pPr indent="0" lvl="0" marL="0" rtl="0" algn="l">
              <a:spcBef>
                <a:spcPts val="0"/>
              </a:spcBef>
              <a:spcAft>
                <a:spcPts val="0"/>
              </a:spcAft>
              <a:buNone/>
            </a:pPr>
            <a:r>
              <a:rPr i="1" lang="en" sz="2100"/>
              <a:t>Song Nan Zhang</a:t>
            </a:r>
            <a:endParaRPr i="1" sz="2100"/>
          </a:p>
        </p:txBody>
      </p:sp>
      <p:sp>
        <p:nvSpPr>
          <p:cNvPr id="116" name="Google Shape;116;p21"/>
          <p:cNvSpPr txBox="1"/>
          <p:nvPr>
            <p:ph idx="1" type="body"/>
          </p:nvPr>
        </p:nvSpPr>
        <p:spPr>
          <a:xfrm>
            <a:off x="268950" y="981325"/>
            <a:ext cx="4745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solidFill>
                  <a:srgbClr val="222222"/>
                </a:solidFill>
                <a:highlight>
                  <a:srgbClr val="FFFFFF"/>
                </a:highlight>
              </a:rPr>
              <a:t>Between Pangu separating the sky from the earth and the Northern Emperor separating man from gods, we have an array of deities as busy and colorful as those in Greek and Roman myths. They create men out of clay, mend the broken sky after the flood, and shoot down suns so that life on earth will not die.Inspired by the art of the Ming Dynasty, this is a wonderful collection of Chinese myths of creation, illustrated by award-winning artist Song Nan Zhang.</a:t>
            </a:r>
            <a:endParaRPr sz="1800">
              <a:solidFill>
                <a:srgbClr val="222222"/>
              </a:solidFill>
              <a:highlight>
                <a:srgbClr val="FFFFFF"/>
              </a:highlight>
            </a:endParaRPr>
          </a:p>
        </p:txBody>
      </p:sp>
      <p:pic>
        <p:nvPicPr>
          <p:cNvPr id="117" name="Google Shape;117;p21"/>
          <p:cNvPicPr preferRelativeResize="0"/>
          <p:nvPr/>
        </p:nvPicPr>
        <p:blipFill>
          <a:blip r:embed="rId3">
            <a:alphaModFix/>
          </a:blip>
          <a:stretch>
            <a:fillRect/>
          </a:stretch>
        </p:blipFill>
        <p:spPr>
          <a:xfrm>
            <a:off x="5778450" y="801638"/>
            <a:ext cx="2924605" cy="393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