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5d62679c06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25d62679c06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d62679c0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d62679c0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d62679c0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5d62679c0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d62679c0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d62679c0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d62679c0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d62679c0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d62679c0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d62679c0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d62679c0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5d62679c0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5d62679c0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5d62679c0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d62679c0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5d62679c0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d62679c0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5d62679c0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d62679c06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5d62679c06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5d62679c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5d62679c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d62679c0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d62679c0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d62679c0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5d62679c0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5d62679c0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5d62679c0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d62679c06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5d62679c0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d62679c06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d62679c06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d62679c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d62679c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d62679c0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d62679c0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d62679c06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d62679c06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d62679c0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5d62679c0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only">
  <p:cSld name="CUSTOM_1">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atin typeface="Open Sans"/>
                <a:ea typeface="Open Sans"/>
                <a:cs typeface="Open Sans"/>
                <a:sym typeface="Open Sans"/>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hyperlink" Target="https://www.chinesechorizoprojec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hyperlink" Target="https://tucson.com/entertainment/photos-the-sanctuary-movement-in-1984/collection_bc2acbd2-b06c-11e8-8ce2-374c880cd0b9.html#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hyperlink" Target="http://www.azarchivesonline.org/xtf/view?docId=ead/uoa/UAMS362.x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hyperlink" Target="https://des.az.gov/refugee-resettlement" TargetMode="External"/><Relationship Id="rId5" Type="http://schemas.openxmlformats.org/officeDocument/2006/relationships/hyperlink" Target="https://des.az.gov/sites/default/files/Refugee_Arrivals_Report.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hyperlink" Target="https://data.news-leader.com/refugee/arizona-tucs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hyperlink" Target="https://indearizona.com/helping-refugees-find-home-in-tucs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youtube.com/watch?v=lEibQja7STI" TargetMode="Externa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youtube.com/watch?v=N-AswgSlM38"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hyperlink" Target="https://www.iskashitaa.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7.jpg"/><Relationship Id="rId4" Type="http://schemas.openxmlformats.org/officeDocument/2006/relationships/image" Target="../media/image20.jpg"/><Relationship Id="rId5" Type="http://schemas.openxmlformats.org/officeDocument/2006/relationships/image" Target="../media/image16.jpg"/><Relationship Id="rId6" Type="http://schemas.openxmlformats.org/officeDocument/2006/relationships/image" Target="../media/image15.jpg"/><Relationship Id="rId7" Type="http://schemas.openxmlformats.org/officeDocument/2006/relationships/image" Target="../media/image23.jpg"/><Relationship Id="rId8" Type="http://schemas.openxmlformats.org/officeDocument/2006/relationships/hyperlink" Target="https://tucsonmeetyourself.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b4NzNWwXHFQ"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Tucson: More Than A Century of Refuge</a:t>
            </a:r>
            <a:endParaRPr/>
          </a:p>
        </p:txBody>
      </p:sp>
      <p:sp>
        <p:nvSpPr>
          <p:cNvPr id="57" name="Google Shape;57;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t>
            </a:r>
            <a:r>
              <a:rPr lang="en"/>
              <a:t>y Sasha Velgos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30" name="Google Shape;130;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31" name="Google Shape;131;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A Recipe for Solidarity | The Chinese Chorizo Project" id="132" name="Google Shape;132;p23"/>
          <p:cNvPicPr preferRelativeResize="0"/>
          <p:nvPr/>
        </p:nvPicPr>
        <p:blipFill>
          <a:blip r:embed="rId3">
            <a:alphaModFix/>
          </a:blip>
          <a:stretch>
            <a:fillRect/>
          </a:stretch>
        </p:blipFill>
        <p:spPr>
          <a:xfrm>
            <a:off x="84738" y="267013"/>
            <a:ext cx="5860287" cy="4609475"/>
          </a:xfrm>
          <a:prstGeom prst="rect">
            <a:avLst/>
          </a:prstGeom>
          <a:noFill/>
          <a:ln>
            <a:noFill/>
          </a:ln>
        </p:spPr>
      </p:pic>
      <p:sp>
        <p:nvSpPr>
          <p:cNvPr id="133" name="Google Shape;133;p23"/>
          <p:cNvSpPr txBox="1"/>
          <p:nvPr/>
        </p:nvSpPr>
        <p:spPr>
          <a:xfrm>
            <a:off x="6096000" y="739925"/>
            <a:ext cx="2948700" cy="39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https://www.chinesechorizoproject.com/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website focused on telling the story of ethnically Chinese people in Tucson, Arizona.  The website includes a timeline of ethnically Chinese in Tucson focusing on cultural food.  It also provides information about the “Tucson Chinese Chorizo Festival” and a proposed statue of a chorizo to be called “The Most Sacred Heart of the Barrio”.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39" name="Google Shape;139;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40" name="Google Shape;140;p2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Tucson Church Restarting Sanctuary Movement of 1980s - AZPM" id="141" name="Google Shape;141;p24"/>
          <p:cNvPicPr preferRelativeResize="0"/>
          <p:nvPr/>
        </p:nvPicPr>
        <p:blipFill>
          <a:blip r:embed="rId3">
            <a:alphaModFix/>
          </a:blip>
          <a:stretch>
            <a:fillRect/>
          </a:stretch>
        </p:blipFill>
        <p:spPr>
          <a:xfrm>
            <a:off x="311688" y="558400"/>
            <a:ext cx="5857875" cy="3295650"/>
          </a:xfrm>
          <a:prstGeom prst="rect">
            <a:avLst/>
          </a:prstGeom>
          <a:noFill/>
          <a:ln>
            <a:noFill/>
          </a:ln>
        </p:spPr>
      </p:pic>
      <p:sp>
        <p:nvSpPr>
          <p:cNvPr id="142" name="Google Shape;142;p24"/>
          <p:cNvSpPr txBox="1"/>
          <p:nvPr/>
        </p:nvSpPr>
        <p:spPr>
          <a:xfrm>
            <a:off x="1871663" y="11525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txBox="1"/>
          <p:nvPr/>
        </p:nvSpPr>
        <p:spPr>
          <a:xfrm>
            <a:off x="6482525" y="993925"/>
            <a:ext cx="2705700" cy="23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https://tucson.com/entertainment/photos-the-sanctuary-movement-in-1984/collection_bc2acbd2-b06c-11e8-8ce2-374c880cd0b9.html#1.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collection of photographs from the early Sanctuary Movement founded in Tucson, Arizona.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49" name="Google Shape;149;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50" name="Google Shape;150;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Sacred Resistance: The Sanctuary Movement from Reagan to Trump" id="151" name="Google Shape;151;p25"/>
          <p:cNvPicPr preferRelativeResize="0"/>
          <p:nvPr/>
        </p:nvPicPr>
        <p:blipFill>
          <a:blip r:embed="rId3">
            <a:alphaModFix/>
          </a:blip>
          <a:stretch>
            <a:fillRect/>
          </a:stretch>
        </p:blipFill>
        <p:spPr>
          <a:xfrm>
            <a:off x="0" y="676275"/>
            <a:ext cx="6037648" cy="3790950"/>
          </a:xfrm>
          <a:prstGeom prst="rect">
            <a:avLst/>
          </a:prstGeom>
          <a:noFill/>
          <a:ln>
            <a:noFill/>
          </a:ln>
        </p:spPr>
      </p:pic>
      <p:sp>
        <p:nvSpPr>
          <p:cNvPr id="152" name="Google Shape;152;p25"/>
          <p:cNvSpPr txBox="1"/>
          <p:nvPr/>
        </p:nvSpPr>
        <p:spPr>
          <a:xfrm>
            <a:off x="6037800" y="1236875"/>
            <a:ext cx="3106200" cy="30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http://www.azarchivesonline.org/xtf/view?docId=ead/uoa/UAMS362.xml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collection of papers detailing the trial in Tucson, Arizona of the founders of the Sanctuary Movement.  The Sanctuary Movement involved churches allowing migrants to live in the sanctuaries to avoid arrest and deportation by immigration officials.  The founders of Sanctuary Movement were put on trial for providing illegal aid to immigrants.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58" name="Google Shape;158;p2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59" name="Google Shape;159;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id="160" name="Google Shape;160;p26"/>
          <p:cNvPicPr preferRelativeResize="0"/>
          <p:nvPr/>
        </p:nvPicPr>
        <p:blipFill>
          <a:blip r:embed="rId3">
            <a:alphaModFix/>
          </a:blip>
          <a:stretch>
            <a:fillRect/>
          </a:stretch>
        </p:blipFill>
        <p:spPr>
          <a:xfrm>
            <a:off x="817184" y="268109"/>
            <a:ext cx="2988949" cy="4607275"/>
          </a:xfrm>
          <a:prstGeom prst="rect">
            <a:avLst/>
          </a:prstGeom>
          <a:noFill/>
          <a:ln>
            <a:noFill/>
          </a:ln>
        </p:spPr>
      </p:pic>
      <p:sp>
        <p:nvSpPr>
          <p:cNvPr id="161" name="Google Shape;161;p26"/>
          <p:cNvSpPr txBox="1"/>
          <p:nvPr/>
        </p:nvSpPr>
        <p:spPr>
          <a:xfrm>
            <a:off x="4351125" y="828250"/>
            <a:ext cx="4481100" cy="25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book detailing the founding of the Sanctuary Movement in Tucson in the 1980s.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67" name="Google Shape;167;p2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68" name="Google Shape;168;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These refugee and immigrant teens in Tucson have big, thankful hearts" id="169" name="Google Shape;169;p27"/>
          <p:cNvPicPr preferRelativeResize="0"/>
          <p:nvPr/>
        </p:nvPicPr>
        <p:blipFill>
          <a:blip r:embed="rId3">
            <a:alphaModFix/>
          </a:blip>
          <a:stretch>
            <a:fillRect/>
          </a:stretch>
        </p:blipFill>
        <p:spPr>
          <a:xfrm>
            <a:off x="-12" y="304738"/>
            <a:ext cx="6032618" cy="3609976"/>
          </a:xfrm>
          <a:prstGeom prst="rect">
            <a:avLst/>
          </a:prstGeom>
          <a:noFill/>
          <a:ln>
            <a:noFill/>
          </a:ln>
        </p:spPr>
      </p:pic>
      <p:sp>
        <p:nvSpPr>
          <p:cNvPr id="170" name="Google Shape;170;p27"/>
          <p:cNvSpPr txBox="1"/>
          <p:nvPr/>
        </p:nvSpPr>
        <p:spPr>
          <a:xfrm>
            <a:off x="6062875" y="717825"/>
            <a:ext cx="3081000" cy="23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Through the modern United Nations refugee process people have been resettled to Tucson, Arizona since the 1980s.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76" name="Google Shape;176;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77" name="Google Shape;177;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id="178" name="Google Shape;178;p28"/>
          <p:cNvPicPr preferRelativeResize="0"/>
          <p:nvPr/>
        </p:nvPicPr>
        <p:blipFill>
          <a:blip r:embed="rId3">
            <a:alphaModFix/>
          </a:blip>
          <a:stretch>
            <a:fillRect/>
          </a:stretch>
        </p:blipFill>
        <p:spPr>
          <a:xfrm>
            <a:off x="-9" y="0"/>
            <a:ext cx="6862469" cy="5143501"/>
          </a:xfrm>
          <a:prstGeom prst="rect">
            <a:avLst/>
          </a:prstGeom>
          <a:noFill/>
          <a:ln>
            <a:noFill/>
          </a:ln>
        </p:spPr>
      </p:pic>
      <p:sp>
        <p:nvSpPr>
          <p:cNvPr id="179" name="Google Shape;179;p28"/>
          <p:cNvSpPr txBox="1"/>
          <p:nvPr/>
        </p:nvSpPr>
        <p:spPr>
          <a:xfrm>
            <a:off x="6935400" y="0"/>
            <a:ext cx="2208600" cy="43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Arizona Refugee Resettlement Program. Arizona Refugee Resettlement Program | Arizona Department of Economic Security. (n.d.). </a:t>
            </a:r>
            <a:r>
              <a:rPr lang="en" u="sng">
                <a:solidFill>
                  <a:schemeClr val="hlink"/>
                </a:solidFill>
                <a:hlinkClick r:id="rId4"/>
              </a:rPr>
              <a:t>https://des.az.gov/refugee-resettlement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5"/>
              </a:rPr>
              <a:t>https://des.az.gov/sites/default/files/Refugee_Arrivals_Report.pdf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data table from the State of Arizona showing the countries of origin and numbers of refugees resettled in Arizona each year from 1981 to 2023.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85" name="Google Shape;185;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86" name="Google Shape;186;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id="187" name="Google Shape;187;p29"/>
          <p:cNvPicPr preferRelativeResize="0"/>
          <p:nvPr/>
        </p:nvPicPr>
        <p:blipFill>
          <a:blip r:embed="rId3">
            <a:alphaModFix/>
          </a:blip>
          <a:stretch>
            <a:fillRect/>
          </a:stretch>
        </p:blipFill>
        <p:spPr>
          <a:xfrm>
            <a:off x="0" y="308847"/>
            <a:ext cx="5830950" cy="2886026"/>
          </a:xfrm>
          <a:prstGeom prst="rect">
            <a:avLst/>
          </a:prstGeom>
          <a:noFill/>
          <a:ln>
            <a:noFill/>
          </a:ln>
        </p:spPr>
      </p:pic>
      <p:pic>
        <p:nvPicPr>
          <p:cNvPr id="188" name="Google Shape;188;p29"/>
          <p:cNvPicPr preferRelativeResize="0"/>
          <p:nvPr/>
        </p:nvPicPr>
        <p:blipFill>
          <a:blip r:embed="rId4">
            <a:alphaModFix/>
          </a:blip>
          <a:stretch>
            <a:fillRect/>
          </a:stretch>
        </p:blipFill>
        <p:spPr>
          <a:xfrm>
            <a:off x="0" y="2965304"/>
            <a:ext cx="5597148" cy="2178199"/>
          </a:xfrm>
          <a:prstGeom prst="rect">
            <a:avLst/>
          </a:prstGeom>
          <a:noFill/>
          <a:ln>
            <a:noFill/>
          </a:ln>
        </p:spPr>
      </p:pic>
      <p:sp>
        <p:nvSpPr>
          <p:cNvPr id="189" name="Google Shape;189;p29"/>
          <p:cNvSpPr txBox="1"/>
          <p:nvPr/>
        </p:nvSpPr>
        <p:spPr>
          <a:xfrm>
            <a:off x="5908250" y="883475"/>
            <a:ext cx="31254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Refugees among us: Tucson, Arizona. Leader. </a:t>
            </a:r>
            <a:r>
              <a:rPr lang="en" u="sng">
                <a:solidFill>
                  <a:schemeClr val="hlink"/>
                </a:solidFill>
                <a:hlinkClick r:id="rId5"/>
              </a:rPr>
              <a:t>https://data.news-leader.com/refugee/arizona-tucson/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data table that shows refugee resettlement in Tucson, Arizona between 2002 and 2019.  And a map showing the countries of origin of refugees relocated to Tucson.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95" name="Google Shape;195;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96" name="Google Shape;196;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id="197" name="Google Shape;197;p30"/>
          <p:cNvPicPr preferRelativeResize="0"/>
          <p:nvPr/>
        </p:nvPicPr>
        <p:blipFill>
          <a:blip r:embed="rId3">
            <a:alphaModFix/>
          </a:blip>
          <a:stretch>
            <a:fillRect/>
          </a:stretch>
        </p:blipFill>
        <p:spPr>
          <a:xfrm>
            <a:off x="0" y="-12"/>
            <a:ext cx="4762500" cy="3571875"/>
          </a:xfrm>
          <a:prstGeom prst="rect">
            <a:avLst/>
          </a:prstGeom>
          <a:noFill/>
          <a:ln>
            <a:noFill/>
          </a:ln>
        </p:spPr>
      </p:pic>
      <p:sp>
        <p:nvSpPr>
          <p:cNvPr id="198" name="Google Shape;198;p30"/>
          <p:cNvSpPr txBox="1"/>
          <p:nvPr/>
        </p:nvSpPr>
        <p:spPr>
          <a:xfrm>
            <a:off x="5168350" y="1104350"/>
            <a:ext cx="3467700" cy="32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https://indearizona.com/helping-refugees-find-home-in-tucson/. </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news article detailing stories of refugees relocated to Tucson, Arizona.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204" name="Google Shape;204;p3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205" name="Google Shape;205;p3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Refugee students from Africa, Syria and Iraq decribe their experiences in Tucson, AZ." id="206" name="Google Shape;206;p31" title="TUSD1 Refugees in Tucson: Four Young Men. and Their Journeys">
            <a:hlinkClick r:id="rId3"/>
          </p:cNvPr>
          <p:cNvPicPr preferRelativeResize="0"/>
          <p:nvPr/>
        </p:nvPicPr>
        <p:blipFill>
          <a:blip r:embed="rId4">
            <a:alphaModFix/>
          </a:blip>
          <a:stretch>
            <a:fillRect/>
          </a:stretch>
        </p:blipFill>
        <p:spPr>
          <a:xfrm>
            <a:off x="242950" y="136650"/>
            <a:ext cx="5853050" cy="3292350"/>
          </a:xfrm>
          <a:prstGeom prst="rect">
            <a:avLst/>
          </a:prstGeom>
          <a:noFill/>
          <a:ln>
            <a:noFill/>
          </a:ln>
        </p:spPr>
      </p:pic>
      <p:sp>
        <p:nvSpPr>
          <p:cNvPr id="207" name="Google Shape;207;p31"/>
          <p:cNvSpPr txBox="1"/>
          <p:nvPr/>
        </p:nvSpPr>
        <p:spPr>
          <a:xfrm>
            <a:off x="6261650" y="1347300"/>
            <a:ext cx="2882400" cy="25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video created by the Tucson Unified School District where young men who graduated from the school district tell about their lives after coming to Tucson, Arizona as refugees.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3" name="Google Shape;213;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14" name="Google Shape;214;p32"/>
          <p:cNvSpPr txBox="1"/>
          <p:nvPr>
            <p:ph idx="2" type="body"/>
          </p:nvPr>
        </p:nvSpPr>
        <p:spPr>
          <a:xfrm>
            <a:off x="5784300" y="1152475"/>
            <a:ext cx="3048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video where a woman who came to Tucson, Arizona as a refugee tells about her life while showing how she bakes food that she will sell at a local market.</a:t>
            </a:r>
            <a:endParaRPr/>
          </a:p>
        </p:txBody>
      </p:sp>
      <p:pic>
        <p:nvPicPr>
          <p:cNvPr descr="Joel Foster and Ty Besh interview Marwa while she bakes for the annual &quot;Syrian Sweets&quot; bake sale in Tucson, Arizona. &#10;&#10;Created for Creative Tucson, now Access Tucson.&#10;&#10;Read all about the bake sale here!&#10;https://tucson.com/news/local/syrian-refugees-sweets-find-big-tucson-welcome/article_4c949318-f086-58ea-9235-6ef8be5eb912.html&#10;&#10;Learn about the Syrian refugee movement in 2015/2016&#10;https://www.huffpost.com/entry/syrian-refugee-family-threat-tucson_n_576bf2cee4b08cbaeab1873f&#10;&#10;https://tucson.com/news/local/local-agencies-receiving-syrian-refugees/article_7bee1a8e-b0c2-5462-9890-bf828ffe7159.html&#10;&#10;https://indearizona.com/for-syrian-refugees-in-tucson-the-fog-of-war-yields-to-a-struggle-to-persevere/&#10;&#10;..............................&#10;&#10;Gear used:&#10;Original Blackmagic Design Pocket Cinema Camera&#10;Veydra prime lenses&#10;Zoom H6N&#10;Rode video mic&#10;Adobe Premiere Pro" id="215" name="Google Shape;215;p32" title="Syrian Refugee in Tucson Arizona - &quot;Baking with Marwa&quot;">
            <a:hlinkClick r:id="rId3"/>
          </p:cNvPr>
          <p:cNvPicPr preferRelativeResize="0"/>
          <p:nvPr/>
        </p:nvPicPr>
        <p:blipFill>
          <a:blip r:embed="rId4">
            <a:alphaModFix/>
          </a:blip>
          <a:stretch>
            <a:fillRect/>
          </a:stretch>
        </p:blipFill>
        <p:spPr>
          <a:xfrm>
            <a:off x="0" y="6"/>
            <a:ext cx="5784300" cy="32536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63" name="Google Shape;63;p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64" name="Google Shape;64;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Pascua Yaqui Tribe Human Resources" id="65" name="Google Shape;65;p15"/>
          <p:cNvPicPr preferRelativeResize="0"/>
          <p:nvPr/>
        </p:nvPicPr>
        <p:blipFill>
          <a:blip r:embed="rId3">
            <a:alphaModFix/>
          </a:blip>
          <a:stretch>
            <a:fillRect/>
          </a:stretch>
        </p:blipFill>
        <p:spPr>
          <a:xfrm>
            <a:off x="4421400" y="521650"/>
            <a:ext cx="4100200" cy="4100200"/>
          </a:xfrm>
          <a:prstGeom prst="rect">
            <a:avLst/>
          </a:prstGeom>
          <a:noFill/>
          <a:ln>
            <a:noFill/>
          </a:ln>
        </p:spPr>
      </p:pic>
      <p:sp>
        <p:nvSpPr>
          <p:cNvPr id="66" name="Google Shape;66;p15"/>
          <p:cNvSpPr txBox="1"/>
          <p:nvPr/>
        </p:nvSpPr>
        <p:spPr>
          <a:xfrm>
            <a:off x="419650" y="795125"/>
            <a:ext cx="3633300" cy="24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One of the first groups of people to search for safety in Tucson were the Yaqui.  The Yaqui faced persecution and genocidal attacks in Mexico under Porfirio Diaz.  The persecution continued during and after the Mexican Revolution leading many Yaqui to flee.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221" name="Google Shape;221;p3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222" name="Google Shape;222;p3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The Iskashitaa Refugee Network Reduces Food Waste and Feeds People -  Democrats of Greater Tucson" id="223" name="Google Shape;223;p33"/>
          <p:cNvPicPr preferRelativeResize="0"/>
          <p:nvPr/>
        </p:nvPicPr>
        <p:blipFill>
          <a:blip r:embed="rId3">
            <a:alphaModFix/>
          </a:blip>
          <a:stretch>
            <a:fillRect/>
          </a:stretch>
        </p:blipFill>
        <p:spPr>
          <a:xfrm>
            <a:off x="4832400" y="6"/>
            <a:ext cx="4311599" cy="3504231"/>
          </a:xfrm>
          <a:prstGeom prst="rect">
            <a:avLst/>
          </a:prstGeom>
          <a:noFill/>
          <a:ln>
            <a:noFill/>
          </a:ln>
        </p:spPr>
      </p:pic>
      <p:pic>
        <p:nvPicPr>
          <p:cNvPr descr="Iskashitaa Refugee Network! | Desert Discoverings" id="224" name="Google Shape;224;p33"/>
          <p:cNvPicPr preferRelativeResize="0"/>
          <p:nvPr/>
        </p:nvPicPr>
        <p:blipFill>
          <a:blip r:embed="rId4">
            <a:alphaModFix/>
          </a:blip>
          <a:stretch>
            <a:fillRect/>
          </a:stretch>
        </p:blipFill>
        <p:spPr>
          <a:xfrm>
            <a:off x="0" y="0"/>
            <a:ext cx="4381501" cy="4381501"/>
          </a:xfrm>
          <a:prstGeom prst="rect">
            <a:avLst/>
          </a:prstGeom>
          <a:noFill/>
          <a:ln>
            <a:noFill/>
          </a:ln>
        </p:spPr>
      </p:pic>
      <p:sp>
        <p:nvSpPr>
          <p:cNvPr id="225" name="Google Shape;225;p33"/>
          <p:cNvSpPr txBox="1"/>
          <p:nvPr/>
        </p:nvSpPr>
        <p:spPr>
          <a:xfrm>
            <a:off x="4706550" y="3655400"/>
            <a:ext cx="4251600" cy="14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https://www.iskashitaa.org/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website for an organization in Tucson, Arizona that helps refugees build sustainable lives by harvesting local fruit to make and sell goods.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231" name="Google Shape;231;p3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232" name="Google Shape;232;p3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Tucson Meet Yourself - Tucson Meet Yourself" id="233" name="Google Shape;233;p34"/>
          <p:cNvPicPr preferRelativeResize="0"/>
          <p:nvPr/>
        </p:nvPicPr>
        <p:blipFill>
          <a:blip r:embed="rId3">
            <a:alphaModFix/>
          </a:blip>
          <a:stretch>
            <a:fillRect/>
          </a:stretch>
        </p:blipFill>
        <p:spPr>
          <a:xfrm>
            <a:off x="2984507" y="0"/>
            <a:ext cx="3174980" cy="5143500"/>
          </a:xfrm>
          <a:prstGeom prst="rect">
            <a:avLst/>
          </a:prstGeom>
          <a:noFill/>
          <a:ln>
            <a:noFill/>
          </a:ln>
        </p:spPr>
      </p:pic>
      <p:pic>
        <p:nvPicPr>
          <p:cNvPr descr="Tucson | Folklife | Folk Arts | Traditional Music | Festival | Zocalo  Magazine - Tucson Arts and Culture" id="234" name="Google Shape;234;p34"/>
          <p:cNvPicPr preferRelativeResize="0"/>
          <p:nvPr/>
        </p:nvPicPr>
        <p:blipFill>
          <a:blip r:embed="rId4">
            <a:alphaModFix/>
          </a:blip>
          <a:stretch>
            <a:fillRect/>
          </a:stretch>
        </p:blipFill>
        <p:spPr>
          <a:xfrm>
            <a:off x="0" y="0"/>
            <a:ext cx="2522125" cy="2793876"/>
          </a:xfrm>
          <a:prstGeom prst="rect">
            <a:avLst/>
          </a:prstGeom>
          <a:noFill/>
          <a:ln>
            <a:noFill/>
          </a:ln>
        </p:spPr>
      </p:pic>
      <p:pic>
        <p:nvPicPr>
          <p:cNvPr descr="Policies - Tucson Meet Yourself" id="235" name="Google Shape;235;p34"/>
          <p:cNvPicPr preferRelativeResize="0"/>
          <p:nvPr/>
        </p:nvPicPr>
        <p:blipFill>
          <a:blip r:embed="rId5">
            <a:alphaModFix/>
          </a:blip>
          <a:stretch>
            <a:fillRect/>
          </a:stretch>
        </p:blipFill>
        <p:spPr>
          <a:xfrm>
            <a:off x="5983750" y="0"/>
            <a:ext cx="3174975" cy="2482253"/>
          </a:xfrm>
          <a:prstGeom prst="rect">
            <a:avLst/>
          </a:prstGeom>
          <a:noFill/>
          <a:ln>
            <a:noFill/>
          </a:ln>
        </p:spPr>
      </p:pic>
      <p:pic>
        <p:nvPicPr>
          <p:cNvPr descr="45th Annual &quot;Tucson Meet Yourself&quot; cultural festival returns downtown" id="236" name="Google Shape;236;p34"/>
          <p:cNvPicPr preferRelativeResize="0"/>
          <p:nvPr/>
        </p:nvPicPr>
        <p:blipFill>
          <a:blip r:embed="rId6">
            <a:alphaModFix/>
          </a:blip>
          <a:stretch>
            <a:fillRect/>
          </a:stretch>
        </p:blipFill>
        <p:spPr>
          <a:xfrm>
            <a:off x="-12" y="1509145"/>
            <a:ext cx="2832100" cy="2125229"/>
          </a:xfrm>
          <a:prstGeom prst="rect">
            <a:avLst/>
          </a:prstGeom>
          <a:noFill/>
          <a:ln>
            <a:noFill/>
          </a:ln>
        </p:spPr>
      </p:pic>
      <p:pic>
        <p:nvPicPr>
          <p:cNvPr descr="What's cookin' at the 48th annual Tucson Meet Yourself festival" id="237" name="Google Shape;237;p34"/>
          <p:cNvPicPr preferRelativeResize="0"/>
          <p:nvPr/>
        </p:nvPicPr>
        <p:blipFill>
          <a:blip r:embed="rId7">
            <a:alphaModFix/>
          </a:blip>
          <a:stretch>
            <a:fillRect/>
          </a:stretch>
        </p:blipFill>
        <p:spPr>
          <a:xfrm>
            <a:off x="12" y="3026975"/>
            <a:ext cx="3174975" cy="2116650"/>
          </a:xfrm>
          <a:prstGeom prst="rect">
            <a:avLst/>
          </a:prstGeom>
          <a:noFill/>
          <a:ln>
            <a:noFill/>
          </a:ln>
        </p:spPr>
      </p:pic>
      <p:sp>
        <p:nvSpPr>
          <p:cNvPr id="238" name="Google Shape;238;p34"/>
          <p:cNvSpPr txBox="1"/>
          <p:nvPr/>
        </p:nvSpPr>
        <p:spPr>
          <a:xfrm>
            <a:off x="6173300" y="2571750"/>
            <a:ext cx="2970600" cy="25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8"/>
              </a:rPr>
              <a:t>https://tucsonmeetyourself.org/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website for the Tucson Meet Yourself Festival.  The festival is held each year to celebrate the different cultural communities that call Tucson home.  The festival includes all sorts of  cultural expressions including music, arts, crafts and, most notably, food.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72" name="Google Shape;72;p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73" name="Google Shape;73;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A book that records the life of a Yaqui man who lived during the period of genocidal actions by the Mexican government and the resettlement of Yaqui peple in Tucson, Arizona.</a:t>
            </a:r>
            <a:endParaRPr>
              <a:solidFill>
                <a:srgbClr val="FFFFFF"/>
              </a:solidFill>
            </a:endParaRPr>
          </a:p>
        </p:txBody>
      </p:sp>
      <p:pic>
        <p:nvPicPr>
          <p:cNvPr descr="A Yaqui Life: The Personal Chronicle of a Yaqui Indian: Moisés, Rosalio,  Kelley, Jane Holden, Holden, William Curry, Kelley, Jane Holden:  9780803281752: Amazon.com: Books" id="74" name="Google Shape;74;p16"/>
          <p:cNvPicPr preferRelativeResize="0"/>
          <p:nvPr/>
        </p:nvPicPr>
        <p:blipFill>
          <a:blip r:embed="rId3">
            <a:alphaModFix/>
          </a:blip>
          <a:stretch>
            <a:fillRect/>
          </a:stretch>
        </p:blipFill>
        <p:spPr>
          <a:xfrm>
            <a:off x="637249" y="0"/>
            <a:ext cx="3348825" cy="5143500"/>
          </a:xfrm>
          <a:prstGeom prst="rect">
            <a:avLst/>
          </a:prstGeom>
          <a:noFill/>
          <a:ln>
            <a:noFill/>
          </a:ln>
        </p:spPr>
      </p:pic>
      <p:sp>
        <p:nvSpPr>
          <p:cNvPr id="75" name="Google Shape;75;p16"/>
          <p:cNvSpPr txBox="1"/>
          <p:nvPr/>
        </p:nvSpPr>
        <p:spPr>
          <a:xfrm>
            <a:off x="4770775" y="375475"/>
            <a:ext cx="4061400" cy="27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book that records the life of a Yaqui man who lived during the period of genocidal actions by the Mexican government and the resettlement of Yaqui people in Tucson, Arizona.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1" name="Google Shape;81;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book exploring Pascua, the Yaqui settlement in Tucson, Arizona.</a:t>
            </a:r>
            <a:endParaRPr/>
          </a:p>
        </p:txBody>
      </p:sp>
      <p:sp>
        <p:nvSpPr>
          <p:cNvPr id="82" name="Google Shape;82;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Pascua: A Yaqui Village in Arizona: Spicer, Edward H.: 9780816508457:  Amazon.com: Books" id="83" name="Google Shape;83;p17"/>
          <p:cNvPicPr preferRelativeResize="0"/>
          <p:nvPr/>
        </p:nvPicPr>
        <p:blipFill>
          <a:blip r:embed="rId3">
            <a:alphaModFix/>
          </a:blip>
          <a:stretch>
            <a:fillRect/>
          </a:stretch>
        </p:blipFill>
        <p:spPr>
          <a:xfrm>
            <a:off x="5222900" y="187375"/>
            <a:ext cx="2821346" cy="4381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9" name="Google Shape;89;p18"/>
          <p:cNvSpPr txBox="1"/>
          <p:nvPr>
            <p:ph idx="1" type="body"/>
          </p:nvPr>
        </p:nvSpPr>
        <p:spPr>
          <a:xfrm>
            <a:off x="311700" y="1152475"/>
            <a:ext cx="2758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video created by the Pascua Yaqui Tribe commemorating the anniversary of their tribe receiving federal recognition.  The reservation is located in Tucson.</a:t>
            </a:r>
            <a:endParaRPr/>
          </a:p>
        </p:txBody>
      </p:sp>
      <p:sp>
        <p:nvSpPr>
          <p:cNvPr id="90" name="Google Shape;90;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Please visit: https://www.pascuayaqui-nsn.gov &#10;Share with #iamyaquiresilient." id="91" name="Google Shape;91;p18" title="Pascua Yaqui Tribe 42nd Annual Recognition Official Video">
            <a:hlinkClick r:id="rId3"/>
          </p:cNvPr>
          <p:cNvPicPr preferRelativeResize="0"/>
          <p:nvPr/>
        </p:nvPicPr>
        <p:blipFill>
          <a:blip r:embed="rId4">
            <a:alphaModFix/>
          </a:blip>
          <a:stretch>
            <a:fillRect/>
          </a:stretch>
        </p:blipFill>
        <p:spPr>
          <a:xfrm>
            <a:off x="3070400" y="1727100"/>
            <a:ext cx="6073600" cy="341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The Mexican Revolution in 5 Great Artworks" id="96" name="Google Shape;96;p19"/>
          <p:cNvPicPr preferRelativeResize="0"/>
          <p:nvPr/>
        </p:nvPicPr>
        <p:blipFill>
          <a:blip r:embed="rId3">
            <a:alphaModFix/>
          </a:blip>
          <a:stretch>
            <a:fillRect/>
          </a:stretch>
        </p:blipFill>
        <p:spPr>
          <a:xfrm>
            <a:off x="0" y="60000"/>
            <a:ext cx="4270501" cy="3416400"/>
          </a:xfrm>
          <a:prstGeom prst="rect">
            <a:avLst/>
          </a:prstGeom>
          <a:noFill/>
          <a:ln>
            <a:noFill/>
          </a:ln>
        </p:spPr>
      </p:pic>
      <p:pic>
        <p:nvPicPr>
          <p:cNvPr descr="The Mexican Revolution: November 20th, 1910 | NEH-Edsitement" id="97" name="Google Shape;97;p19"/>
          <p:cNvPicPr preferRelativeResize="0"/>
          <p:nvPr/>
        </p:nvPicPr>
        <p:blipFill>
          <a:blip r:embed="rId4">
            <a:alphaModFix/>
          </a:blip>
          <a:stretch>
            <a:fillRect/>
          </a:stretch>
        </p:blipFill>
        <p:spPr>
          <a:xfrm>
            <a:off x="4221278" y="1727100"/>
            <a:ext cx="4922723" cy="3416400"/>
          </a:xfrm>
          <a:prstGeom prst="rect">
            <a:avLst/>
          </a:prstGeom>
          <a:noFill/>
          <a:ln>
            <a:noFill/>
          </a:ln>
        </p:spPr>
      </p:pic>
      <p:sp>
        <p:nvSpPr>
          <p:cNvPr id="98" name="Google Shape;98;p19"/>
          <p:cNvSpPr txBox="1"/>
          <p:nvPr/>
        </p:nvSpPr>
        <p:spPr>
          <a:xfrm>
            <a:off x="4848075" y="419650"/>
            <a:ext cx="3843300" cy="8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During the Mexican Revolution people fled violence.  The borderlands of Arizona were where many people found safety.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04" name="Google Shape;104;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05" name="Google Shape;105;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A book that tells the stories of Mexican women who fled the violence of the Mexican Revolution and came to live in the United States.</a:t>
            </a:r>
            <a:endParaRPr>
              <a:solidFill>
                <a:srgbClr val="FFFFFF"/>
              </a:solidFill>
            </a:endParaRPr>
          </a:p>
        </p:txBody>
      </p:sp>
      <p:pic>
        <p:nvPicPr>
          <p:cNvPr id="106" name="Google Shape;106;p20"/>
          <p:cNvPicPr preferRelativeResize="0"/>
          <p:nvPr/>
        </p:nvPicPr>
        <p:blipFill>
          <a:blip r:embed="rId3">
            <a:alphaModFix/>
          </a:blip>
          <a:stretch>
            <a:fillRect/>
          </a:stretch>
        </p:blipFill>
        <p:spPr>
          <a:xfrm>
            <a:off x="597150" y="0"/>
            <a:ext cx="3429000" cy="5143500"/>
          </a:xfrm>
          <a:prstGeom prst="rect">
            <a:avLst/>
          </a:prstGeom>
          <a:noFill/>
          <a:ln>
            <a:noFill/>
          </a:ln>
        </p:spPr>
      </p:pic>
      <p:sp>
        <p:nvSpPr>
          <p:cNvPr id="107" name="Google Shape;107;p20"/>
          <p:cNvSpPr txBox="1"/>
          <p:nvPr/>
        </p:nvSpPr>
        <p:spPr>
          <a:xfrm>
            <a:off x="4792875" y="773050"/>
            <a:ext cx="3999900" cy="20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book that tells the stories of Mexican women who fled the violence of the Mexican Revolution and came to live in the United States.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3" name="Google Shape;113;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a:t>
            </a:r>
            <a:r>
              <a:rPr lang="en"/>
              <a:t>he statue of Pancho Villa located in Tucson, Arizona.  The statue was a gift from the Mexican government to Tucson as recognition of the Mexican population that came to Tucson during the Revolution.</a:t>
            </a:r>
            <a:endParaRPr/>
          </a:p>
        </p:txBody>
      </p:sp>
      <p:sp>
        <p:nvSpPr>
          <p:cNvPr id="114" name="Google Shape;114;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Statue of Pancho Villa - Picture of Taste of Tucson Downtown - Tripadvisor" id="115" name="Google Shape;115;p21"/>
          <p:cNvPicPr preferRelativeResize="0"/>
          <p:nvPr/>
        </p:nvPicPr>
        <p:blipFill>
          <a:blip r:embed="rId3">
            <a:alphaModFix/>
          </a:blip>
          <a:stretch>
            <a:fillRect/>
          </a:stretch>
        </p:blipFill>
        <p:spPr>
          <a:xfrm>
            <a:off x="5141113" y="428625"/>
            <a:ext cx="3838575" cy="42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rgbClr val="FFFFFF"/>
              </a:solidFill>
            </a:endParaRPr>
          </a:p>
        </p:txBody>
      </p:sp>
      <p:sp>
        <p:nvSpPr>
          <p:cNvPr id="121" name="Google Shape;121;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sp>
        <p:nvSpPr>
          <p:cNvPr id="122" name="Google Shape;122;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rgbClr val="FFFFFF"/>
              </a:solidFill>
            </a:endParaRPr>
          </a:p>
        </p:txBody>
      </p:sp>
      <p:pic>
        <p:nvPicPr>
          <p:cNvPr descr="Amazon.com: Making the Chinese Mexican: Global Migration, Localism, and  Exclusion in the U.S.-Mexico Borderlands: 9780804778145: Delgado, Grace:  Books" id="123" name="Google Shape;123;p22"/>
          <p:cNvPicPr preferRelativeResize="0"/>
          <p:nvPr/>
        </p:nvPicPr>
        <p:blipFill>
          <a:blip r:embed="rId3">
            <a:alphaModFix/>
          </a:blip>
          <a:stretch>
            <a:fillRect/>
          </a:stretch>
        </p:blipFill>
        <p:spPr>
          <a:xfrm>
            <a:off x="227101" y="211037"/>
            <a:ext cx="2969250" cy="4721425"/>
          </a:xfrm>
          <a:prstGeom prst="rect">
            <a:avLst/>
          </a:prstGeom>
          <a:noFill/>
          <a:ln>
            <a:noFill/>
          </a:ln>
        </p:spPr>
      </p:pic>
      <p:sp>
        <p:nvSpPr>
          <p:cNvPr id="124" name="Google Shape;124;p22"/>
          <p:cNvSpPr txBox="1"/>
          <p:nvPr/>
        </p:nvSpPr>
        <p:spPr>
          <a:xfrm>
            <a:off x="4384250" y="1082250"/>
            <a:ext cx="4207500" cy="21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book tracing the migration of ethnically Chinese people to the borderlands area and exploring how people created communities.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