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Merriweather" panose="020B060402020202020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WU1ROYXjSU9/Ph/b9CmAoAtaIk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57BB75-065A-4F99-898E-1463E162E3BC}">
  <a:tblStyle styleId="{8C57BB75-065A-4F99-898E-1463E162E3B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3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33546e27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e33546e272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e33546e27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e33546e272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33546e27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e33546e272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e33546e27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e33546e272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33546e27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ge33546e272_0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e33546e2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ge33546e27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e2b0b214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e2b0b2147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e157df9313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e157df9313_1_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e421d1be62_1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e421d1be62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33546e27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e33546e272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421d1be62_1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421d1be62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33546e27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e33546e272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33546e272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33546e272_0_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e157df9313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e157df931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28928f41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28928f4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e33546e272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e33546e272_0_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e1785dc6fe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ge1785dc6fe_2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e33546e27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e33546e272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e421d1be62_1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e421d1be62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e157df931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e157df9313_1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157df931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ge157df9313_1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e421d1be62_1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e421d1be62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11"/>
          <p:cNvSpPr txBox="1">
            <a:spLocks noGrp="1"/>
          </p:cNvSpPr>
          <p:nvPr>
            <p:ph type="ctrTitle"/>
          </p:nvPr>
        </p:nvSpPr>
        <p:spPr>
          <a:xfrm>
            <a:off x="1524000" y="1033272"/>
            <a:ext cx="9144000" cy="2478024"/>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1"/>
              </a:buClr>
              <a:buSzPts val="4000"/>
              <a:buFont typeface="Avenir"/>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1"/>
          <p:cNvSpPr txBox="1">
            <a:spLocks noGrp="1"/>
          </p:cNvSpPr>
          <p:nvPr>
            <p:ph type="subTitle" idx="1"/>
          </p:nvPr>
        </p:nvSpPr>
        <p:spPr>
          <a:xfrm>
            <a:off x="1524000" y="3822192"/>
            <a:ext cx="9144000" cy="1435608"/>
          </a:xfrm>
          <a:prstGeom prst="rect">
            <a:avLst/>
          </a:prstGeom>
          <a:noFill/>
          <a:ln>
            <a:noFill/>
          </a:ln>
        </p:spPr>
        <p:txBody>
          <a:bodyPr spcFirstLastPara="1" wrap="square" lIns="0" tIns="0" rIns="0" bIns="0" anchor="t" anchorCtr="0">
            <a:normAutofit/>
          </a:bodyPr>
          <a:lstStyle>
            <a:lvl1pPr lvl="0" algn="ctr">
              <a:lnSpc>
                <a:spcPct val="150000"/>
              </a:lnSpc>
              <a:spcBef>
                <a:spcPts val="1000"/>
              </a:spcBef>
              <a:spcAft>
                <a:spcPts val="0"/>
              </a:spcAft>
              <a:buClr>
                <a:schemeClr val="dk1"/>
              </a:buClr>
              <a:buSzPts val="1600"/>
              <a:buNone/>
              <a:defRPr sz="1600" cap="none">
                <a:solidFill>
                  <a:schemeClr val="dk1"/>
                </a:solidFill>
              </a:defRPr>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 name="Google Shape;16;p11"/>
          <p:cNvSpPr txBox="1">
            <a:spLocks noGrp="1"/>
          </p:cNvSpPr>
          <p:nvPr>
            <p:ph type="dt" idx="10"/>
          </p:nvPr>
        </p:nvSpPr>
        <p:spPr>
          <a:xfrm>
            <a:off x="7909560" y="6409944"/>
            <a:ext cx="3703320" cy="44805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1"/>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1"/>
          <p:cNvSpPr txBox="1">
            <a:spLocks noGrp="1"/>
          </p:cNvSpPr>
          <p:nvPr>
            <p:ph type="sldNum" idx="12"/>
          </p:nvPr>
        </p:nvSpPr>
        <p:spPr>
          <a:xfrm>
            <a:off x="11667744" y="6409944"/>
            <a:ext cx="438912" cy="44805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20"/>
          <p:cNvSpPr txBox="1">
            <a:spLocks noGrp="1"/>
          </p:cNvSpPr>
          <p:nvPr>
            <p:ph type="title"/>
          </p:nvPr>
        </p:nvSpPr>
        <p:spPr>
          <a:xfrm>
            <a:off x="1371600" y="795528"/>
            <a:ext cx="10241280" cy="123444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0"/>
          <p:cNvSpPr txBox="1">
            <a:spLocks noGrp="1"/>
          </p:cNvSpPr>
          <p:nvPr>
            <p:ph type="body" idx="1"/>
          </p:nvPr>
        </p:nvSpPr>
        <p:spPr>
          <a:xfrm rot="5400000">
            <a:off x="4512564" y="-1028700"/>
            <a:ext cx="3959352" cy="10241280"/>
          </a:xfrm>
          <a:prstGeom prst="rect">
            <a:avLst/>
          </a:prstGeom>
          <a:noFill/>
          <a:ln>
            <a:noFill/>
          </a:ln>
        </p:spPr>
        <p:txBody>
          <a:bodyPr spcFirstLastPara="1" wrap="square" lIns="0" tIns="0" rIns="0" bIns="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0"/>
          <p:cNvSpPr txBox="1">
            <a:spLocks noGrp="1"/>
          </p:cNvSpPr>
          <p:nvPr>
            <p:ph type="dt" idx="10"/>
          </p:nvPr>
        </p:nvSpPr>
        <p:spPr>
          <a:xfrm>
            <a:off x="7909560" y="6409944"/>
            <a:ext cx="3703320" cy="44805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0"/>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0"/>
          <p:cNvSpPr txBox="1">
            <a:spLocks noGrp="1"/>
          </p:cNvSpPr>
          <p:nvPr>
            <p:ph type="sldNum" idx="12"/>
          </p:nvPr>
        </p:nvSpPr>
        <p:spPr>
          <a:xfrm>
            <a:off x="11667744" y="6409944"/>
            <a:ext cx="438912" cy="44805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rot="5400000">
            <a:off x="7614700" y="1949099"/>
            <a:ext cx="4849301" cy="26289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1"/>
          <p:cNvSpPr txBox="1">
            <a:spLocks noGrp="1"/>
          </p:cNvSpPr>
          <p:nvPr>
            <p:ph type="body" idx="1"/>
          </p:nvPr>
        </p:nvSpPr>
        <p:spPr>
          <a:xfrm rot="5400000">
            <a:off x="2286217" y="-598082"/>
            <a:ext cx="4849300" cy="7723265"/>
          </a:xfrm>
          <a:prstGeom prst="rect">
            <a:avLst/>
          </a:prstGeom>
          <a:noFill/>
          <a:ln>
            <a:noFill/>
          </a:ln>
        </p:spPr>
        <p:txBody>
          <a:bodyPr spcFirstLastPara="1" wrap="square" lIns="0" tIns="0" rIns="0" bIns="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1"/>
          <p:cNvSpPr txBox="1">
            <a:spLocks noGrp="1"/>
          </p:cNvSpPr>
          <p:nvPr>
            <p:ph type="dt" idx="10"/>
          </p:nvPr>
        </p:nvSpPr>
        <p:spPr>
          <a:xfrm>
            <a:off x="7909560" y="6409944"/>
            <a:ext cx="3703320" cy="44805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1"/>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1"/>
          <p:cNvSpPr txBox="1">
            <a:spLocks noGrp="1"/>
          </p:cNvSpPr>
          <p:nvPr>
            <p:ph type="sldNum" idx="12"/>
          </p:nvPr>
        </p:nvSpPr>
        <p:spPr>
          <a:xfrm>
            <a:off x="11667744" y="6409944"/>
            <a:ext cx="438912" cy="44805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12"/>
          <p:cNvSpPr txBox="1">
            <a:spLocks noGrp="1"/>
          </p:cNvSpPr>
          <p:nvPr>
            <p:ph type="title"/>
          </p:nvPr>
        </p:nvSpPr>
        <p:spPr>
          <a:xfrm>
            <a:off x="1371600" y="795528"/>
            <a:ext cx="10241280" cy="123444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2"/>
          <p:cNvSpPr txBox="1">
            <a:spLocks noGrp="1"/>
          </p:cNvSpPr>
          <p:nvPr>
            <p:ph type="dt" idx="10"/>
          </p:nvPr>
        </p:nvSpPr>
        <p:spPr>
          <a:xfrm>
            <a:off x="7909560" y="6409944"/>
            <a:ext cx="3703320" cy="44805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2"/>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
          <p:cNvSpPr txBox="1">
            <a:spLocks noGrp="1"/>
          </p:cNvSpPr>
          <p:nvPr>
            <p:ph type="sldNum" idx="12"/>
          </p:nvPr>
        </p:nvSpPr>
        <p:spPr>
          <a:xfrm>
            <a:off x="11667744" y="6409944"/>
            <a:ext cx="438912" cy="44805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13"/>
          <p:cNvSpPr txBox="1">
            <a:spLocks noGrp="1"/>
          </p:cNvSpPr>
          <p:nvPr>
            <p:ph type="dt" idx="10"/>
          </p:nvPr>
        </p:nvSpPr>
        <p:spPr>
          <a:xfrm>
            <a:off x="7909560" y="6409944"/>
            <a:ext cx="3703320" cy="44805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3"/>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
          <p:cNvSpPr txBox="1">
            <a:spLocks noGrp="1"/>
          </p:cNvSpPr>
          <p:nvPr>
            <p:ph type="sldNum" idx="12"/>
          </p:nvPr>
        </p:nvSpPr>
        <p:spPr>
          <a:xfrm>
            <a:off x="11667744" y="6409944"/>
            <a:ext cx="438912" cy="44805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14"/>
          <p:cNvSpPr txBox="1">
            <a:spLocks noGrp="1"/>
          </p:cNvSpPr>
          <p:nvPr>
            <p:ph type="title"/>
          </p:nvPr>
        </p:nvSpPr>
        <p:spPr>
          <a:xfrm>
            <a:off x="1371600" y="795528"/>
            <a:ext cx="10241280" cy="123444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4"/>
          <p:cNvSpPr txBox="1">
            <a:spLocks noGrp="1"/>
          </p:cNvSpPr>
          <p:nvPr>
            <p:ph type="body" idx="1"/>
          </p:nvPr>
        </p:nvSpPr>
        <p:spPr>
          <a:xfrm>
            <a:off x="1371600" y="2112264"/>
            <a:ext cx="10241280" cy="3959352"/>
          </a:xfrm>
          <a:prstGeom prst="rect">
            <a:avLst/>
          </a:prstGeom>
          <a:noFill/>
          <a:ln>
            <a:noFill/>
          </a:ln>
        </p:spPr>
        <p:txBody>
          <a:bodyPr spcFirstLastPara="1" wrap="square" lIns="0" tIns="0" rIns="0" bIns="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4"/>
          <p:cNvSpPr txBox="1">
            <a:spLocks noGrp="1"/>
          </p:cNvSpPr>
          <p:nvPr>
            <p:ph type="dt" idx="10"/>
          </p:nvPr>
        </p:nvSpPr>
        <p:spPr>
          <a:xfrm>
            <a:off x="7909560" y="6409944"/>
            <a:ext cx="3703320" cy="44805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4"/>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4"/>
          <p:cNvSpPr txBox="1">
            <a:spLocks noGrp="1"/>
          </p:cNvSpPr>
          <p:nvPr>
            <p:ph type="sldNum" idx="12"/>
          </p:nvPr>
        </p:nvSpPr>
        <p:spPr>
          <a:xfrm>
            <a:off x="11667744" y="6409944"/>
            <a:ext cx="438912" cy="44805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5"/>
          <p:cNvSpPr txBox="1">
            <a:spLocks noGrp="1"/>
          </p:cNvSpPr>
          <p:nvPr>
            <p:ph type="title"/>
          </p:nvPr>
        </p:nvSpPr>
        <p:spPr>
          <a:xfrm>
            <a:off x="1371600" y="1709738"/>
            <a:ext cx="9966960" cy="2852737"/>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4400"/>
              <a:buFont typeface="Avenir"/>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5"/>
          <p:cNvSpPr txBox="1">
            <a:spLocks noGrp="1"/>
          </p:cNvSpPr>
          <p:nvPr>
            <p:ph type="body" idx="1"/>
          </p:nvPr>
        </p:nvSpPr>
        <p:spPr>
          <a:xfrm>
            <a:off x="1371600" y="4974336"/>
            <a:ext cx="9966961" cy="1115568"/>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1000"/>
              </a:spcBef>
              <a:spcAft>
                <a:spcPts val="0"/>
              </a:spcAft>
              <a:buClr>
                <a:schemeClr val="dk1"/>
              </a:buClr>
              <a:buSzPts val="1600"/>
              <a:buNone/>
              <a:defRPr sz="1600" cap="none">
                <a:solidFill>
                  <a:schemeClr val="dk1"/>
                </a:solidFill>
              </a:defRPr>
            </a:lvl1pPr>
            <a:lvl2pPr marL="914400" lvl="1" indent="-228600" algn="l">
              <a:lnSpc>
                <a:spcPct val="120000"/>
              </a:lnSpc>
              <a:spcBef>
                <a:spcPts val="500"/>
              </a:spcBef>
              <a:spcAft>
                <a:spcPts val="0"/>
              </a:spcAft>
              <a:buClr>
                <a:srgbClr val="888888"/>
              </a:buClr>
              <a:buSzPts val="2000"/>
              <a:buNone/>
              <a:defRPr sz="2000">
                <a:solidFill>
                  <a:srgbClr val="888888"/>
                </a:solidFill>
              </a:defRPr>
            </a:lvl2pPr>
            <a:lvl3pPr marL="1371600" lvl="2" indent="-228600" algn="l">
              <a:lnSpc>
                <a:spcPct val="120000"/>
              </a:lnSpc>
              <a:spcBef>
                <a:spcPts val="500"/>
              </a:spcBef>
              <a:spcAft>
                <a:spcPts val="0"/>
              </a:spcAft>
              <a:buClr>
                <a:srgbClr val="888888"/>
              </a:buClr>
              <a:buSzPts val="1800"/>
              <a:buNone/>
              <a:defRPr sz="1800">
                <a:solidFill>
                  <a:srgbClr val="888888"/>
                </a:solidFill>
              </a:defRPr>
            </a:lvl3pPr>
            <a:lvl4pPr marL="1828800" lvl="3" indent="-228600" algn="l">
              <a:lnSpc>
                <a:spcPct val="120000"/>
              </a:lnSpc>
              <a:spcBef>
                <a:spcPts val="500"/>
              </a:spcBef>
              <a:spcAft>
                <a:spcPts val="0"/>
              </a:spcAft>
              <a:buClr>
                <a:srgbClr val="888888"/>
              </a:buClr>
              <a:buSzPts val="1600"/>
              <a:buNone/>
              <a:defRPr sz="1600">
                <a:solidFill>
                  <a:srgbClr val="888888"/>
                </a:solidFill>
              </a:defRPr>
            </a:lvl4pPr>
            <a:lvl5pPr marL="2286000" lvl="4" indent="-228600" algn="l">
              <a:lnSpc>
                <a:spcPct val="12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15"/>
          <p:cNvSpPr txBox="1">
            <a:spLocks noGrp="1"/>
          </p:cNvSpPr>
          <p:nvPr>
            <p:ph type="dt" idx="10"/>
          </p:nvPr>
        </p:nvSpPr>
        <p:spPr>
          <a:xfrm>
            <a:off x="7909560" y="6409944"/>
            <a:ext cx="3703320" cy="44805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5"/>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5"/>
          <p:cNvSpPr txBox="1">
            <a:spLocks noGrp="1"/>
          </p:cNvSpPr>
          <p:nvPr>
            <p:ph type="sldNum" idx="12"/>
          </p:nvPr>
        </p:nvSpPr>
        <p:spPr>
          <a:xfrm>
            <a:off x="11667744" y="6409944"/>
            <a:ext cx="438912" cy="44805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6"/>
          <p:cNvSpPr txBox="1">
            <a:spLocks noGrp="1"/>
          </p:cNvSpPr>
          <p:nvPr>
            <p:ph type="title"/>
          </p:nvPr>
        </p:nvSpPr>
        <p:spPr>
          <a:xfrm>
            <a:off x="1371600" y="795528"/>
            <a:ext cx="10241280" cy="123444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1371600" y="2112264"/>
            <a:ext cx="4846320" cy="3959352"/>
          </a:xfrm>
          <a:prstGeom prst="rect">
            <a:avLst/>
          </a:prstGeom>
          <a:noFill/>
          <a:ln>
            <a:noFill/>
          </a:ln>
        </p:spPr>
        <p:txBody>
          <a:bodyPr spcFirstLastPara="1" wrap="square" lIns="0" tIns="0" rIns="0" bIns="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6"/>
          <p:cNvSpPr txBox="1">
            <a:spLocks noGrp="1"/>
          </p:cNvSpPr>
          <p:nvPr>
            <p:ph type="body" idx="2"/>
          </p:nvPr>
        </p:nvSpPr>
        <p:spPr>
          <a:xfrm>
            <a:off x="6766560" y="2112265"/>
            <a:ext cx="4846320" cy="3959351"/>
          </a:xfrm>
          <a:prstGeom prst="rect">
            <a:avLst/>
          </a:prstGeom>
          <a:noFill/>
          <a:ln>
            <a:noFill/>
          </a:ln>
        </p:spPr>
        <p:txBody>
          <a:bodyPr spcFirstLastPara="1" wrap="square" lIns="0" tIns="0" rIns="0" bIns="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6"/>
          <p:cNvSpPr txBox="1">
            <a:spLocks noGrp="1"/>
          </p:cNvSpPr>
          <p:nvPr>
            <p:ph type="dt" idx="10"/>
          </p:nvPr>
        </p:nvSpPr>
        <p:spPr>
          <a:xfrm>
            <a:off x="7909560" y="6409944"/>
            <a:ext cx="3703320" cy="44805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6"/>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6"/>
          <p:cNvSpPr txBox="1">
            <a:spLocks noGrp="1"/>
          </p:cNvSpPr>
          <p:nvPr>
            <p:ph type="sldNum" idx="12"/>
          </p:nvPr>
        </p:nvSpPr>
        <p:spPr>
          <a:xfrm>
            <a:off x="11667744" y="6409944"/>
            <a:ext cx="438912" cy="44805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7"/>
        <p:cNvGrpSpPr/>
        <p:nvPr/>
      </p:nvGrpSpPr>
      <p:grpSpPr>
        <a:xfrm>
          <a:off x="0" y="0"/>
          <a:ext cx="0" cy="0"/>
          <a:chOff x="0" y="0"/>
          <a:chExt cx="0" cy="0"/>
        </a:xfrm>
      </p:grpSpPr>
      <p:sp>
        <p:nvSpPr>
          <p:cNvPr id="48" name="Google Shape;48;p17"/>
          <p:cNvSpPr txBox="1">
            <a:spLocks noGrp="1"/>
          </p:cNvSpPr>
          <p:nvPr>
            <p:ph type="body" idx="1"/>
          </p:nvPr>
        </p:nvSpPr>
        <p:spPr>
          <a:xfrm>
            <a:off x="1371600" y="2112264"/>
            <a:ext cx="4841076" cy="823912"/>
          </a:xfrm>
          <a:prstGeom prst="rect">
            <a:avLst/>
          </a:prstGeom>
          <a:noFill/>
          <a:ln>
            <a:noFill/>
          </a:ln>
        </p:spPr>
        <p:txBody>
          <a:bodyPr spcFirstLastPara="1" wrap="square" lIns="0" tIns="0" rIns="0" bIns="0" anchor="b" anchorCtr="0">
            <a:normAutofit/>
          </a:bodyPr>
          <a:lstStyle>
            <a:lvl1pPr marL="457200" lvl="0" indent="-228600" algn="l">
              <a:lnSpc>
                <a:spcPct val="120000"/>
              </a:lnSpc>
              <a:spcBef>
                <a:spcPts val="1000"/>
              </a:spcBef>
              <a:spcAft>
                <a:spcPts val="0"/>
              </a:spcAft>
              <a:buClr>
                <a:schemeClr val="dk1"/>
              </a:buClr>
              <a:buSzPts val="2400"/>
              <a:buNone/>
              <a:defRPr sz="2400" b="1"/>
            </a:lvl1pPr>
            <a:lvl2pPr marL="914400" lvl="1" indent="-228600" algn="l">
              <a:lnSpc>
                <a:spcPct val="120000"/>
              </a:lnSpc>
              <a:spcBef>
                <a:spcPts val="500"/>
              </a:spcBef>
              <a:spcAft>
                <a:spcPts val="0"/>
              </a:spcAft>
              <a:buClr>
                <a:schemeClr val="dk1"/>
              </a:buClr>
              <a:buSzPts val="2000"/>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7"/>
          <p:cNvSpPr txBox="1">
            <a:spLocks noGrp="1"/>
          </p:cNvSpPr>
          <p:nvPr>
            <p:ph type="body" idx="2"/>
          </p:nvPr>
        </p:nvSpPr>
        <p:spPr>
          <a:xfrm>
            <a:off x="1371600" y="3018472"/>
            <a:ext cx="4841076" cy="3104856"/>
          </a:xfrm>
          <a:prstGeom prst="rect">
            <a:avLst/>
          </a:prstGeom>
          <a:noFill/>
          <a:ln>
            <a:noFill/>
          </a:ln>
        </p:spPr>
        <p:txBody>
          <a:bodyPr spcFirstLastPara="1" wrap="square" lIns="0" tIns="0" rIns="0" bIns="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7"/>
          <p:cNvSpPr txBox="1">
            <a:spLocks noGrp="1"/>
          </p:cNvSpPr>
          <p:nvPr>
            <p:ph type="body" idx="3"/>
          </p:nvPr>
        </p:nvSpPr>
        <p:spPr>
          <a:xfrm>
            <a:off x="6766560" y="2112264"/>
            <a:ext cx="4846320" cy="823912"/>
          </a:xfrm>
          <a:prstGeom prst="rect">
            <a:avLst/>
          </a:prstGeom>
          <a:noFill/>
          <a:ln>
            <a:noFill/>
          </a:ln>
        </p:spPr>
        <p:txBody>
          <a:bodyPr spcFirstLastPara="1" wrap="square" lIns="0" tIns="0" rIns="0" bIns="0" anchor="b" anchorCtr="0">
            <a:normAutofit/>
          </a:bodyPr>
          <a:lstStyle>
            <a:lvl1pPr marL="457200" lvl="0" indent="-228600" algn="l">
              <a:lnSpc>
                <a:spcPct val="120000"/>
              </a:lnSpc>
              <a:spcBef>
                <a:spcPts val="1000"/>
              </a:spcBef>
              <a:spcAft>
                <a:spcPts val="0"/>
              </a:spcAft>
              <a:buClr>
                <a:schemeClr val="dk1"/>
              </a:buClr>
              <a:buSzPts val="2400"/>
              <a:buNone/>
              <a:defRPr sz="2400" b="1"/>
            </a:lvl1pPr>
            <a:lvl2pPr marL="914400" lvl="1" indent="-228600" algn="l">
              <a:lnSpc>
                <a:spcPct val="120000"/>
              </a:lnSpc>
              <a:spcBef>
                <a:spcPts val="500"/>
              </a:spcBef>
              <a:spcAft>
                <a:spcPts val="0"/>
              </a:spcAft>
              <a:buClr>
                <a:schemeClr val="dk1"/>
              </a:buClr>
              <a:buSzPts val="2000"/>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17"/>
          <p:cNvSpPr txBox="1">
            <a:spLocks noGrp="1"/>
          </p:cNvSpPr>
          <p:nvPr>
            <p:ph type="body" idx="4"/>
          </p:nvPr>
        </p:nvSpPr>
        <p:spPr>
          <a:xfrm>
            <a:off x="6766560" y="3018471"/>
            <a:ext cx="4841076" cy="3104857"/>
          </a:xfrm>
          <a:prstGeom prst="rect">
            <a:avLst/>
          </a:prstGeom>
          <a:noFill/>
          <a:ln>
            <a:noFill/>
          </a:ln>
        </p:spPr>
        <p:txBody>
          <a:bodyPr spcFirstLastPara="1" wrap="square" lIns="0" tIns="0" rIns="0" bIns="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7"/>
          <p:cNvSpPr txBox="1">
            <a:spLocks noGrp="1"/>
          </p:cNvSpPr>
          <p:nvPr>
            <p:ph type="dt" idx="10"/>
          </p:nvPr>
        </p:nvSpPr>
        <p:spPr>
          <a:xfrm>
            <a:off x="7909560" y="6409944"/>
            <a:ext cx="3703320" cy="44805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7"/>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7"/>
          <p:cNvSpPr txBox="1">
            <a:spLocks noGrp="1"/>
          </p:cNvSpPr>
          <p:nvPr>
            <p:ph type="sldNum" idx="12"/>
          </p:nvPr>
        </p:nvSpPr>
        <p:spPr>
          <a:xfrm>
            <a:off x="11667744" y="6409944"/>
            <a:ext cx="438912" cy="44805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17"/>
          <p:cNvSpPr txBox="1">
            <a:spLocks noGrp="1"/>
          </p:cNvSpPr>
          <p:nvPr>
            <p:ph type="title"/>
          </p:nvPr>
        </p:nvSpPr>
        <p:spPr>
          <a:xfrm>
            <a:off x="1371600" y="795528"/>
            <a:ext cx="10241280" cy="123444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18"/>
          <p:cNvSpPr txBox="1">
            <a:spLocks noGrp="1"/>
          </p:cNvSpPr>
          <p:nvPr>
            <p:ph type="title"/>
          </p:nvPr>
        </p:nvSpPr>
        <p:spPr>
          <a:xfrm>
            <a:off x="1371600" y="987425"/>
            <a:ext cx="3932237" cy="189451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8"/>
          <p:cNvSpPr txBox="1">
            <a:spLocks noGrp="1"/>
          </p:cNvSpPr>
          <p:nvPr>
            <p:ph type="body" idx="1"/>
          </p:nvPr>
        </p:nvSpPr>
        <p:spPr>
          <a:xfrm>
            <a:off x="5650992" y="987425"/>
            <a:ext cx="5687568" cy="4873625"/>
          </a:xfrm>
          <a:prstGeom prst="rect">
            <a:avLst/>
          </a:prstGeom>
          <a:noFill/>
          <a:ln>
            <a:noFill/>
          </a:ln>
        </p:spPr>
        <p:txBody>
          <a:bodyPr spcFirstLastPara="1" wrap="square" lIns="0" tIns="0" rIns="0" bIns="0" anchor="t" anchorCtr="0">
            <a:normAutofit/>
          </a:bodyPr>
          <a:lstStyle>
            <a:lvl1pPr marL="457200" lvl="0" indent="-355600" algn="l">
              <a:lnSpc>
                <a:spcPct val="120000"/>
              </a:lnSpc>
              <a:spcBef>
                <a:spcPts val="1000"/>
              </a:spcBef>
              <a:spcAft>
                <a:spcPts val="0"/>
              </a:spcAft>
              <a:buClr>
                <a:schemeClr val="dk1"/>
              </a:buClr>
              <a:buSzPts val="2000"/>
              <a:buChar char="•"/>
              <a:defRPr sz="2000"/>
            </a:lvl1pPr>
            <a:lvl2pPr marL="914400" lvl="1" indent="-355600" algn="l">
              <a:lnSpc>
                <a:spcPct val="120000"/>
              </a:lnSpc>
              <a:spcBef>
                <a:spcPts val="500"/>
              </a:spcBef>
              <a:spcAft>
                <a:spcPts val="0"/>
              </a:spcAft>
              <a:buClr>
                <a:schemeClr val="dk1"/>
              </a:buClr>
              <a:buSzPts val="2000"/>
              <a:buChar char="•"/>
              <a:defRPr sz="2000"/>
            </a:lvl2pPr>
            <a:lvl3pPr marL="1371600" lvl="2" indent="-342900" algn="l">
              <a:lnSpc>
                <a:spcPct val="120000"/>
              </a:lnSpc>
              <a:spcBef>
                <a:spcPts val="500"/>
              </a:spcBef>
              <a:spcAft>
                <a:spcPts val="0"/>
              </a:spcAft>
              <a:buClr>
                <a:schemeClr val="dk1"/>
              </a:buClr>
              <a:buSzPts val="1800"/>
              <a:buChar char="•"/>
              <a:defRPr sz="1800"/>
            </a:lvl3pPr>
            <a:lvl4pPr marL="1828800" lvl="3" indent="-330200" algn="l">
              <a:lnSpc>
                <a:spcPct val="120000"/>
              </a:lnSpc>
              <a:spcBef>
                <a:spcPts val="500"/>
              </a:spcBef>
              <a:spcAft>
                <a:spcPts val="0"/>
              </a:spcAft>
              <a:buClr>
                <a:schemeClr val="dk1"/>
              </a:buClr>
              <a:buSzPts val="1600"/>
              <a:buChar char="•"/>
              <a:defRPr sz="1600"/>
            </a:lvl4pPr>
            <a:lvl5pPr marL="2286000" lvl="4" indent="-330200" algn="l">
              <a:lnSpc>
                <a:spcPct val="120000"/>
              </a:lnSpc>
              <a:spcBef>
                <a:spcPts val="500"/>
              </a:spcBef>
              <a:spcAft>
                <a:spcPts val="0"/>
              </a:spcAft>
              <a:buClr>
                <a:schemeClr val="dk1"/>
              </a:buClr>
              <a:buSzPts val="1600"/>
              <a:buChar char="•"/>
              <a:defRPr sz="1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18"/>
          <p:cNvSpPr txBox="1">
            <a:spLocks noGrp="1"/>
          </p:cNvSpPr>
          <p:nvPr>
            <p:ph type="body" idx="2"/>
          </p:nvPr>
        </p:nvSpPr>
        <p:spPr>
          <a:xfrm>
            <a:off x="1371600" y="3058510"/>
            <a:ext cx="3932237" cy="280254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1000"/>
              </a:spcBef>
              <a:spcAft>
                <a:spcPts val="0"/>
              </a:spcAft>
              <a:buClr>
                <a:schemeClr val="dk1"/>
              </a:buClr>
              <a:buSzPts val="1600"/>
              <a:buNone/>
              <a:defRPr sz="1600"/>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18"/>
          <p:cNvSpPr txBox="1">
            <a:spLocks noGrp="1"/>
          </p:cNvSpPr>
          <p:nvPr>
            <p:ph type="dt" idx="10"/>
          </p:nvPr>
        </p:nvSpPr>
        <p:spPr>
          <a:xfrm>
            <a:off x="7909560" y="6409944"/>
            <a:ext cx="3703320" cy="44805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8"/>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8"/>
          <p:cNvSpPr txBox="1">
            <a:spLocks noGrp="1"/>
          </p:cNvSpPr>
          <p:nvPr>
            <p:ph type="sldNum" idx="12"/>
          </p:nvPr>
        </p:nvSpPr>
        <p:spPr>
          <a:xfrm>
            <a:off x="11667744" y="6409944"/>
            <a:ext cx="438912" cy="44805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9"/>
          <p:cNvSpPr txBox="1">
            <a:spLocks noGrp="1"/>
          </p:cNvSpPr>
          <p:nvPr>
            <p:ph type="title"/>
          </p:nvPr>
        </p:nvSpPr>
        <p:spPr>
          <a:xfrm>
            <a:off x="1371600" y="987552"/>
            <a:ext cx="3932237" cy="1892808"/>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9"/>
          <p:cNvSpPr>
            <a:spLocks noGrp="1"/>
          </p:cNvSpPr>
          <p:nvPr>
            <p:ph type="pic" idx="2"/>
          </p:nvPr>
        </p:nvSpPr>
        <p:spPr>
          <a:xfrm>
            <a:off x="5505319" y="987425"/>
            <a:ext cx="5833242" cy="4873625"/>
          </a:xfrm>
          <a:prstGeom prst="rect">
            <a:avLst/>
          </a:prstGeom>
          <a:noFill/>
          <a:ln>
            <a:noFill/>
          </a:ln>
        </p:spPr>
        <p:txBody>
          <a:bodyPr spcFirstLastPara="1" wrap="square" lIns="0" tIns="0" rIns="0" bIns="0" anchor="t" anchorCtr="0">
            <a:normAutofit/>
          </a:bodyPr>
          <a:lstStyle>
            <a:lvl1pPr marR="0" lvl="0" algn="l"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Avenir"/>
                <a:ea typeface="Avenir"/>
                <a:cs typeface="Avenir"/>
                <a:sym typeface="Avenir"/>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Avenir"/>
                <a:ea typeface="Avenir"/>
                <a:cs typeface="Avenir"/>
                <a:sym typeface="Avenir"/>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Avenir"/>
                <a:ea typeface="Avenir"/>
                <a:cs typeface="Avenir"/>
                <a:sym typeface="Avenir"/>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Avenir"/>
                <a:ea typeface="Avenir"/>
                <a:cs typeface="Avenir"/>
                <a:sym typeface="Avenir"/>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Avenir"/>
                <a:ea typeface="Avenir"/>
                <a:cs typeface="Avenir"/>
                <a:sym typeface="Avenir"/>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venir"/>
                <a:ea typeface="Avenir"/>
                <a:cs typeface="Avenir"/>
                <a:sym typeface="Avenir"/>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venir"/>
                <a:ea typeface="Avenir"/>
                <a:cs typeface="Avenir"/>
                <a:sym typeface="Avenir"/>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venir"/>
                <a:ea typeface="Avenir"/>
                <a:cs typeface="Avenir"/>
                <a:sym typeface="Avenir"/>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venir"/>
                <a:ea typeface="Avenir"/>
                <a:cs typeface="Avenir"/>
                <a:sym typeface="Avenir"/>
              </a:defRPr>
            </a:lvl9pPr>
          </a:lstStyle>
          <a:p>
            <a:endParaRPr/>
          </a:p>
        </p:txBody>
      </p:sp>
      <p:sp>
        <p:nvSpPr>
          <p:cNvPr id="66" name="Google Shape;66;p19"/>
          <p:cNvSpPr txBox="1">
            <a:spLocks noGrp="1"/>
          </p:cNvSpPr>
          <p:nvPr>
            <p:ph type="body" idx="1"/>
          </p:nvPr>
        </p:nvSpPr>
        <p:spPr>
          <a:xfrm>
            <a:off x="1371600" y="3033286"/>
            <a:ext cx="3932237" cy="2835702"/>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1000"/>
              </a:spcBef>
              <a:spcAft>
                <a:spcPts val="0"/>
              </a:spcAft>
              <a:buClr>
                <a:schemeClr val="dk1"/>
              </a:buClr>
              <a:buSzPts val="1600"/>
              <a:buNone/>
              <a:defRPr sz="1600"/>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9"/>
          <p:cNvSpPr txBox="1">
            <a:spLocks noGrp="1"/>
          </p:cNvSpPr>
          <p:nvPr>
            <p:ph type="dt" idx="10"/>
          </p:nvPr>
        </p:nvSpPr>
        <p:spPr>
          <a:xfrm>
            <a:off x="7909560" y="6409944"/>
            <a:ext cx="3703320" cy="44805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9"/>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9"/>
          <p:cNvSpPr txBox="1">
            <a:spLocks noGrp="1"/>
          </p:cNvSpPr>
          <p:nvPr>
            <p:ph type="sldNum" idx="12"/>
          </p:nvPr>
        </p:nvSpPr>
        <p:spPr>
          <a:xfrm>
            <a:off x="11667744" y="6409944"/>
            <a:ext cx="438912" cy="44805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p:nvPr/>
        </p:nvSpPr>
        <p:spPr>
          <a:xfrm rot="10800000" flipH="1">
            <a:off x="0" y="6401226"/>
            <a:ext cx="12192000" cy="456773"/>
          </a:xfrm>
          <a:prstGeom prst="rect">
            <a:avLst/>
          </a:prstGeom>
          <a:gradFill>
            <a:gsLst>
              <a:gs pos="0">
                <a:srgbClr val="D51770">
                  <a:alpha val="27843"/>
                </a:srgbClr>
              </a:gs>
              <a:gs pos="14000">
                <a:srgbClr val="D51770">
                  <a:alpha val="27843"/>
                </a:srgbClr>
              </a:gs>
              <a:gs pos="100000">
                <a:srgbClr val="E729D0">
                  <a:alpha val="84705"/>
                </a:srgbClr>
              </a:gs>
            </a:gsLst>
            <a:lin ang="6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7" name="Google Shape;7;p10"/>
          <p:cNvSpPr/>
          <p:nvPr/>
        </p:nvSpPr>
        <p:spPr>
          <a:xfrm flipH="1">
            <a:off x="4038602" y="6401228"/>
            <a:ext cx="8153398" cy="456772"/>
          </a:xfrm>
          <a:prstGeom prst="rect">
            <a:avLst/>
          </a:prstGeom>
          <a:gradFill>
            <a:gsLst>
              <a:gs pos="0">
                <a:srgbClr val="EF9A68">
                  <a:alpha val="54901"/>
                </a:srgbClr>
              </a:gs>
              <a:gs pos="9000">
                <a:srgbClr val="EF9A68">
                  <a:alpha val="54901"/>
                </a:srgbClr>
              </a:gs>
              <a:gs pos="99000">
                <a:schemeClr val="accent2"/>
              </a:gs>
              <a:gs pos="100000">
                <a:schemeClr val="accent2"/>
              </a:gs>
            </a:gsLst>
            <a:lin ang="14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8" name="Google Shape;8;p10"/>
          <p:cNvSpPr txBox="1">
            <a:spLocks noGrp="1"/>
          </p:cNvSpPr>
          <p:nvPr>
            <p:ph type="title"/>
          </p:nvPr>
        </p:nvSpPr>
        <p:spPr>
          <a:xfrm>
            <a:off x="1371600" y="795528"/>
            <a:ext cx="10241280" cy="1234440"/>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dk1"/>
              </a:buClr>
              <a:buSzPts val="3600"/>
              <a:buFont typeface="Avenir"/>
              <a:buNone/>
              <a:defRPr sz="3600" b="1" i="0" u="none" strike="noStrike" cap="none">
                <a:solidFill>
                  <a:schemeClr val="dk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0"/>
          <p:cNvSpPr txBox="1">
            <a:spLocks noGrp="1"/>
          </p:cNvSpPr>
          <p:nvPr>
            <p:ph type="body" idx="1"/>
          </p:nvPr>
        </p:nvSpPr>
        <p:spPr>
          <a:xfrm>
            <a:off x="1371600" y="2112264"/>
            <a:ext cx="10241280" cy="3959352"/>
          </a:xfrm>
          <a:prstGeom prst="rect">
            <a:avLst/>
          </a:prstGeom>
          <a:noFill/>
          <a:ln>
            <a:noFill/>
          </a:ln>
        </p:spPr>
        <p:txBody>
          <a:bodyPr spcFirstLastPara="1" wrap="square" lIns="0" tIns="0" rIns="0" bIns="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1pPr>
            <a:lvl2pPr marL="914400" marR="0" lvl="1" indent="-355600" algn="l" rtl="0">
              <a:lnSpc>
                <a:spcPct val="120000"/>
              </a:lnSpc>
              <a:spcBef>
                <a:spcPts val="50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2pPr>
            <a:lvl3pPr marL="1371600" marR="0" lvl="2"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3pPr>
            <a:lvl4pPr marL="1828800" marR="0" lvl="3"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Avenir"/>
                <a:ea typeface="Avenir"/>
                <a:cs typeface="Avenir"/>
                <a:sym typeface="Avenir"/>
              </a:defRPr>
            </a:lvl4pPr>
            <a:lvl5pPr marL="2286000" marR="0" lvl="4"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10" name="Google Shape;10;p10"/>
          <p:cNvSpPr txBox="1">
            <a:spLocks noGrp="1"/>
          </p:cNvSpPr>
          <p:nvPr>
            <p:ph type="dt" idx="10"/>
          </p:nvPr>
        </p:nvSpPr>
        <p:spPr>
          <a:xfrm>
            <a:off x="7909560" y="6409944"/>
            <a:ext cx="3703320" cy="448056"/>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00" b="0" i="0" u="none" strike="noStrike" cap="none">
                <a:solidFill>
                  <a:srgbClr val="FFFFFF"/>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1" name="Google Shape;11;p10"/>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1" i="0" u="none" strike="noStrike" cap="none">
                <a:solidFill>
                  <a:schemeClr val="dk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2" name="Google Shape;12;p10"/>
          <p:cNvSpPr txBox="1">
            <a:spLocks noGrp="1"/>
          </p:cNvSpPr>
          <p:nvPr>
            <p:ph type="sldNum" idx="12"/>
          </p:nvPr>
        </p:nvSpPr>
        <p:spPr>
          <a:xfrm>
            <a:off x="11667744" y="6409944"/>
            <a:ext cx="438912" cy="44805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FFFFFF"/>
                </a:solidFill>
                <a:latin typeface="Avenir"/>
                <a:ea typeface="Avenir"/>
                <a:cs typeface="Avenir"/>
                <a:sym typeface="Avenir"/>
              </a:defRPr>
            </a:lvl1pPr>
            <a:lvl2pPr marL="0" marR="0" lvl="1" indent="0" algn="r" rtl="0">
              <a:spcBef>
                <a:spcPts val="0"/>
              </a:spcBef>
              <a:buNone/>
              <a:defRPr sz="800" b="0" i="0" u="none" strike="noStrike" cap="none">
                <a:solidFill>
                  <a:srgbClr val="FFFFFF"/>
                </a:solidFill>
                <a:latin typeface="Avenir"/>
                <a:ea typeface="Avenir"/>
                <a:cs typeface="Avenir"/>
                <a:sym typeface="Avenir"/>
              </a:defRPr>
            </a:lvl2pPr>
            <a:lvl3pPr marL="0" marR="0" lvl="2" indent="0" algn="r" rtl="0">
              <a:spcBef>
                <a:spcPts val="0"/>
              </a:spcBef>
              <a:buNone/>
              <a:defRPr sz="800" b="0" i="0" u="none" strike="noStrike" cap="none">
                <a:solidFill>
                  <a:srgbClr val="FFFFFF"/>
                </a:solidFill>
                <a:latin typeface="Avenir"/>
                <a:ea typeface="Avenir"/>
                <a:cs typeface="Avenir"/>
                <a:sym typeface="Avenir"/>
              </a:defRPr>
            </a:lvl3pPr>
            <a:lvl4pPr marL="0" marR="0" lvl="3" indent="0" algn="r" rtl="0">
              <a:spcBef>
                <a:spcPts val="0"/>
              </a:spcBef>
              <a:buNone/>
              <a:defRPr sz="800" b="0" i="0" u="none" strike="noStrike" cap="none">
                <a:solidFill>
                  <a:srgbClr val="FFFFFF"/>
                </a:solidFill>
                <a:latin typeface="Avenir"/>
                <a:ea typeface="Avenir"/>
                <a:cs typeface="Avenir"/>
                <a:sym typeface="Avenir"/>
              </a:defRPr>
            </a:lvl4pPr>
            <a:lvl5pPr marL="0" marR="0" lvl="4" indent="0" algn="r" rtl="0">
              <a:spcBef>
                <a:spcPts val="0"/>
              </a:spcBef>
              <a:buNone/>
              <a:defRPr sz="800" b="0" i="0" u="none" strike="noStrike" cap="none">
                <a:solidFill>
                  <a:srgbClr val="FFFFFF"/>
                </a:solidFill>
                <a:latin typeface="Avenir"/>
                <a:ea typeface="Avenir"/>
                <a:cs typeface="Avenir"/>
                <a:sym typeface="Avenir"/>
              </a:defRPr>
            </a:lvl5pPr>
            <a:lvl6pPr marL="0" marR="0" lvl="5" indent="0" algn="r" rtl="0">
              <a:spcBef>
                <a:spcPts val="0"/>
              </a:spcBef>
              <a:buNone/>
              <a:defRPr sz="800" b="0" i="0" u="none" strike="noStrike" cap="none">
                <a:solidFill>
                  <a:srgbClr val="FFFFFF"/>
                </a:solidFill>
                <a:latin typeface="Avenir"/>
                <a:ea typeface="Avenir"/>
                <a:cs typeface="Avenir"/>
                <a:sym typeface="Avenir"/>
              </a:defRPr>
            </a:lvl6pPr>
            <a:lvl7pPr marL="0" marR="0" lvl="6" indent="0" algn="r" rtl="0">
              <a:spcBef>
                <a:spcPts val="0"/>
              </a:spcBef>
              <a:buNone/>
              <a:defRPr sz="800" b="0" i="0" u="none" strike="noStrike" cap="none">
                <a:solidFill>
                  <a:srgbClr val="FFFFFF"/>
                </a:solidFill>
                <a:latin typeface="Avenir"/>
                <a:ea typeface="Avenir"/>
                <a:cs typeface="Avenir"/>
                <a:sym typeface="Avenir"/>
              </a:defRPr>
            </a:lvl7pPr>
            <a:lvl8pPr marL="0" marR="0" lvl="7" indent="0" algn="r" rtl="0">
              <a:spcBef>
                <a:spcPts val="0"/>
              </a:spcBef>
              <a:buNone/>
              <a:defRPr sz="800" b="0" i="0" u="none" strike="noStrike" cap="none">
                <a:solidFill>
                  <a:srgbClr val="FFFFFF"/>
                </a:solidFill>
                <a:latin typeface="Avenir"/>
                <a:ea typeface="Avenir"/>
                <a:cs typeface="Avenir"/>
                <a:sym typeface="Avenir"/>
              </a:defRPr>
            </a:lvl8pPr>
            <a:lvl9pPr marL="0" marR="0" lvl="8" indent="0" algn="r" rtl="0">
              <a:spcBef>
                <a:spcPts val="0"/>
              </a:spcBef>
              <a:buNone/>
              <a:defRPr sz="800" b="0" i="0" u="none" strike="noStrike" cap="none">
                <a:solidFill>
                  <a:srgbClr val="FFFFFF"/>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_popup?v=gfAX1GEgkQc"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_popup?v=BuDIUZipQo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file/d/1-YjSdIcsv34do91lBHJK7KiMVG429CyB/view?usp=sharin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drive.google.com/file/d/1NiJr_TtsdmdVwFCDf_iBGGSvAwmiV1Gi/view"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goodreads.com/author/show/19912151.Mini_Valenzuela_Kaczkurkin"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padlet.com/susanapederson5/nxicqkk5jnq6grr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loc.gov/resource/sn83045462/1918-01-14/ed-1/?sp=8&amp;q=Yaqui+trib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loc.gov/resource/sn83045462/1903-08-26/ed-1/?sp=8&amp;q=yaqui+trib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87" name="Google Shape;87;p1"/>
          <p:cNvSpPr/>
          <p:nvPr/>
        </p:nvSpPr>
        <p:spPr>
          <a:xfrm>
            <a:off x="0" y="430"/>
            <a:ext cx="8104091" cy="6857571"/>
          </a:xfrm>
          <a:prstGeom prst="rect">
            <a:avLst/>
          </a:prstGeom>
          <a:gradFill>
            <a:gsLst>
              <a:gs pos="0">
                <a:srgbClr val="D51770">
                  <a:alpha val="80000"/>
                </a:srgbClr>
              </a:gs>
              <a:gs pos="100000">
                <a:schemeClr val="accent2"/>
              </a:gs>
            </a:gsLst>
            <a:lin ang="3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88" name="Google Shape;88;p1"/>
          <p:cNvSpPr/>
          <p:nvPr/>
        </p:nvSpPr>
        <p:spPr>
          <a:xfrm rot="-5400000">
            <a:off x="1874250" y="627728"/>
            <a:ext cx="4355593" cy="8104092"/>
          </a:xfrm>
          <a:prstGeom prst="rect">
            <a:avLst/>
          </a:prstGeom>
          <a:gradFill>
            <a:gsLst>
              <a:gs pos="0">
                <a:srgbClr val="E729D0">
                  <a:alpha val="0"/>
                </a:srgbClr>
              </a:gs>
              <a:gs pos="91000">
                <a:srgbClr val="D55D17">
                  <a:alpha val="42745"/>
                </a:srgbClr>
              </a:gs>
              <a:gs pos="100000">
                <a:srgbClr val="D55D17">
                  <a:alpha val="42745"/>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89" name="Google Shape;89;p1"/>
          <p:cNvSpPr/>
          <p:nvPr/>
        </p:nvSpPr>
        <p:spPr>
          <a:xfrm>
            <a:off x="457200" y="-1"/>
            <a:ext cx="5638801" cy="6886827"/>
          </a:xfrm>
          <a:prstGeom prst="rect">
            <a:avLst/>
          </a:prstGeom>
          <a:gradFill>
            <a:gsLst>
              <a:gs pos="0">
                <a:srgbClr val="75119F">
                  <a:alpha val="0"/>
                </a:srgbClr>
              </a:gs>
              <a:gs pos="49000">
                <a:srgbClr val="75119F">
                  <a:alpha val="0"/>
                </a:srgbClr>
              </a:gs>
              <a:gs pos="99000">
                <a:srgbClr val="9C17D5">
                  <a:alpha val="78823"/>
                </a:srgbClr>
              </a:gs>
              <a:gs pos="100000">
                <a:srgbClr val="9C17D5">
                  <a:alpha val="78823"/>
                </a:srgbClr>
              </a:gs>
            </a:gsLst>
            <a:lin ang="14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90" name="Google Shape;90;p1"/>
          <p:cNvSpPr/>
          <p:nvPr/>
        </p:nvSpPr>
        <p:spPr>
          <a:xfrm rot="6097846">
            <a:off x="1609180" y="724988"/>
            <a:ext cx="5121259" cy="5458067"/>
          </a:xfrm>
          <a:prstGeom prst="ellipse">
            <a:avLst/>
          </a:prstGeom>
          <a:gradFill>
            <a:gsLst>
              <a:gs pos="0">
                <a:srgbClr val="FACBE1">
                  <a:alpha val="0"/>
                </a:srgbClr>
              </a:gs>
              <a:gs pos="39000">
                <a:srgbClr val="FACBE1">
                  <a:alpha val="0"/>
                </a:srgbClr>
              </a:gs>
              <a:gs pos="100000">
                <a:srgbClr val="9C17D5">
                  <a:alpha val="28627"/>
                </a:srgbClr>
              </a:gs>
            </a:gsLst>
            <a:lin ang="17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91" name="Google Shape;91;p1"/>
          <p:cNvSpPr txBox="1">
            <a:spLocks noGrp="1"/>
          </p:cNvSpPr>
          <p:nvPr>
            <p:ph type="ctrTitle"/>
          </p:nvPr>
        </p:nvSpPr>
        <p:spPr>
          <a:xfrm>
            <a:off x="920151" y="2920878"/>
            <a:ext cx="6292690" cy="2992576"/>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lt1"/>
              </a:buClr>
              <a:buSzPts val="4000"/>
              <a:buFont typeface="Avenir"/>
              <a:buNone/>
            </a:pPr>
            <a:endParaRPr>
              <a:solidFill>
                <a:schemeClr val="lt1"/>
              </a:solidFill>
            </a:endParaRPr>
          </a:p>
          <a:p>
            <a:pPr marL="0" lvl="0" indent="0" algn="l" rtl="0">
              <a:lnSpc>
                <a:spcPct val="100000"/>
              </a:lnSpc>
              <a:spcBef>
                <a:spcPts val="0"/>
              </a:spcBef>
              <a:spcAft>
                <a:spcPts val="0"/>
              </a:spcAft>
              <a:buClr>
                <a:schemeClr val="lt1"/>
              </a:buClr>
              <a:buSzPts val="4000"/>
              <a:buFont typeface="Avenir"/>
              <a:buNone/>
            </a:pPr>
            <a:r>
              <a:rPr lang="en-US" sz="5600">
                <a:solidFill>
                  <a:schemeClr val="lt1"/>
                </a:solidFill>
                <a:latin typeface="Arial"/>
                <a:ea typeface="Arial"/>
                <a:cs typeface="Arial"/>
                <a:sym typeface="Arial"/>
              </a:rPr>
              <a:t>YAQUI TRIBE</a:t>
            </a:r>
            <a:endParaRPr sz="5600">
              <a:latin typeface="Arial"/>
              <a:ea typeface="Arial"/>
              <a:cs typeface="Arial"/>
              <a:sym typeface="Arial"/>
            </a:endParaRPr>
          </a:p>
        </p:txBody>
      </p:sp>
      <p:sp>
        <p:nvSpPr>
          <p:cNvPr id="92" name="Google Shape;92;p1"/>
          <p:cNvSpPr txBox="1">
            <a:spLocks noGrp="1"/>
          </p:cNvSpPr>
          <p:nvPr>
            <p:ph type="subTitle" idx="1"/>
          </p:nvPr>
        </p:nvSpPr>
        <p:spPr>
          <a:xfrm>
            <a:off x="693900" y="1017050"/>
            <a:ext cx="6292800" cy="1248300"/>
          </a:xfrm>
          <a:prstGeom prst="rect">
            <a:avLst/>
          </a:prstGeom>
          <a:noFill/>
          <a:ln>
            <a:noFill/>
          </a:ln>
        </p:spPr>
        <p:txBody>
          <a:bodyPr spcFirstLastPara="1" wrap="square" lIns="0" tIns="0" rIns="0" bIns="0" anchor="b" anchorCtr="0">
            <a:normAutofit/>
          </a:bodyPr>
          <a:lstStyle/>
          <a:p>
            <a:pPr marL="0" lvl="0" indent="0" algn="l" rtl="0">
              <a:lnSpc>
                <a:spcPct val="150000"/>
              </a:lnSpc>
              <a:spcBef>
                <a:spcPts val="0"/>
              </a:spcBef>
              <a:spcAft>
                <a:spcPts val="0"/>
              </a:spcAft>
              <a:buClr>
                <a:schemeClr val="lt1"/>
              </a:buClr>
              <a:buSzPts val="1400"/>
              <a:buNone/>
            </a:pPr>
            <a:r>
              <a:rPr lang="en-US" sz="2400">
                <a:solidFill>
                  <a:schemeClr val="lt1"/>
                </a:solidFill>
                <a:latin typeface="Arial"/>
                <a:ea typeface="Arial"/>
                <a:cs typeface="Arial"/>
                <a:sym typeface="Arial"/>
              </a:rPr>
              <a:t>SUSANA PEDERSON  AND ZULMA TOBOS</a:t>
            </a:r>
            <a:endParaRPr sz="2400">
              <a:solidFill>
                <a:schemeClr val="lt1"/>
              </a:solidFill>
              <a:latin typeface="Arial"/>
              <a:ea typeface="Arial"/>
              <a:cs typeface="Arial"/>
              <a:sym typeface="Arial"/>
            </a:endParaRPr>
          </a:p>
        </p:txBody>
      </p:sp>
      <p:pic>
        <p:nvPicPr>
          <p:cNvPr id="93" name="Google Shape;93;p1"/>
          <p:cNvPicPr preferRelativeResize="0"/>
          <p:nvPr/>
        </p:nvPicPr>
        <p:blipFill rotWithShape="1">
          <a:blip r:embed="rId3">
            <a:alphaModFix/>
          </a:blip>
          <a:srcRect l="35605" r="20156"/>
          <a:stretch/>
        </p:blipFill>
        <p:spPr>
          <a:xfrm>
            <a:off x="8104092" y="10"/>
            <a:ext cx="4099858" cy="68579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ge33546e272_0_18"/>
          <p:cNvPicPr preferRelativeResize="0"/>
          <p:nvPr/>
        </p:nvPicPr>
        <p:blipFill rotWithShape="1">
          <a:blip r:embed="rId3">
            <a:alphaModFix/>
          </a:blip>
          <a:srcRect t="-1230" b="1230"/>
          <a:stretch/>
        </p:blipFill>
        <p:spPr>
          <a:xfrm>
            <a:off x="152400" y="152400"/>
            <a:ext cx="4739200" cy="6188550"/>
          </a:xfrm>
          <a:prstGeom prst="rect">
            <a:avLst/>
          </a:prstGeom>
          <a:noFill/>
          <a:ln>
            <a:noFill/>
          </a:ln>
        </p:spPr>
      </p:pic>
      <p:graphicFrame>
        <p:nvGraphicFramePr>
          <p:cNvPr id="145" name="Google Shape;145;ge33546e272_0_18"/>
          <p:cNvGraphicFramePr/>
          <p:nvPr/>
        </p:nvGraphicFramePr>
        <p:xfrm>
          <a:off x="5154750" y="408863"/>
          <a:ext cx="3000000" cy="3000000"/>
        </p:xfrm>
        <a:graphic>
          <a:graphicData uri="http://schemas.openxmlformats.org/drawingml/2006/table">
            <a:tbl>
              <a:tblPr>
                <a:solidFill>
                  <a:srgbClr val="FFFFFF"/>
                </a:solidFill>
                <a:tableStyleId>{8C57BB75-065A-4F99-898E-1463E162E3BC}</a:tableStyleId>
              </a:tblPr>
              <a:tblGrid>
                <a:gridCol w="6311050">
                  <a:extLst>
                    <a:ext uri="{9D8B030D-6E8A-4147-A177-3AD203B41FA5}">
                      <a16:colId xmlns:a16="http://schemas.microsoft.com/office/drawing/2014/main" val="20000"/>
                    </a:ext>
                  </a:extLst>
                </a:gridCol>
              </a:tblGrid>
              <a:tr h="5932075">
                <a:tc>
                  <a:txBody>
                    <a:bodyPr/>
                    <a:lstStyle/>
                    <a:p>
                      <a:pPr marL="0" lvl="0" indent="0" algn="l" rtl="0">
                        <a:lnSpc>
                          <a:spcPct val="115000"/>
                        </a:lnSpc>
                        <a:spcBef>
                          <a:spcPts val="0"/>
                        </a:spcBef>
                        <a:spcAft>
                          <a:spcPts val="0"/>
                        </a:spcAft>
                        <a:buNone/>
                      </a:pPr>
                      <a:r>
                        <a:rPr lang="en-US" sz="1650" i="1">
                          <a:solidFill>
                            <a:srgbClr val="333333"/>
                          </a:solidFill>
                          <a:highlight>
                            <a:srgbClr val="FFFFFF"/>
                          </a:highlight>
                        </a:rPr>
                        <a:t>Refugio Savala is a Yaqui poet and translator. Born in Sonora, Mexico in </a:t>
                      </a:r>
                      <a:r>
                        <a:rPr lang="en-US" sz="1650">
                          <a:solidFill>
                            <a:srgbClr val="333333"/>
                          </a:solidFill>
                          <a:highlight>
                            <a:srgbClr val="FFFFFF"/>
                          </a:highlight>
                        </a:rPr>
                        <a:t>1904, </a:t>
                      </a:r>
                      <a:r>
                        <a:rPr lang="en-US" sz="1650" i="1">
                          <a:solidFill>
                            <a:srgbClr val="333333"/>
                          </a:solidFill>
                          <a:highlight>
                            <a:srgbClr val="FFFFFF"/>
                          </a:highlight>
                        </a:rPr>
                        <a:t>he was brought by his parents into the United States during the height of the per­secution and deportation of Yaquis by the Mexican government, hence his name, Refugio -- refugee. </a:t>
                      </a:r>
                      <a:endParaRPr sz="1650" i="1">
                        <a:solidFill>
                          <a:srgbClr val="333333"/>
                        </a:solidFill>
                        <a:highlight>
                          <a:srgbClr val="FFFFFF"/>
                        </a:highlight>
                      </a:endParaRPr>
                    </a:p>
                    <a:p>
                      <a:pPr marL="0" lvl="0" indent="0" algn="l" rtl="0">
                        <a:lnSpc>
                          <a:spcPct val="115000"/>
                        </a:lnSpc>
                        <a:spcBef>
                          <a:spcPts val="0"/>
                        </a:spcBef>
                        <a:spcAft>
                          <a:spcPts val="0"/>
                        </a:spcAft>
                        <a:buNone/>
                      </a:pPr>
                      <a:r>
                        <a:rPr lang="en-US" sz="1650" i="1">
                          <a:solidFill>
                            <a:srgbClr val="333333"/>
                          </a:solidFill>
                          <a:highlight>
                            <a:srgbClr val="FFFFFF"/>
                          </a:highlight>
                        </a:rPr>
                        <a:t>As an adult Refugio Savala worked with a number of students of Yaqui culture, among them Edward Spicer and Muriel Painter. At Painter's encouragement he began to write. The three pieces we print here grew out of that association. "Growth: Merging of Labor and Love" is a portion of an autobiography Savala drafted in the </a:t>
                      </a:r>
                      <a:r>
                        <a:rPr lang="en-US" sz="1650">
                          <a:solidFill>
                            <a:srgbClr val="333333"/>
                          </a:solidFill>
                          <a:highlight>
                            <a:srgbClr val="FFFFFF"/>
                          </a:highlight>
                        </a:rPr>
                        <a:t>1950's </a:t>
                      </a:r>
                      <a:r>
                        <a:rPr lang="en-US" sz="1650" i="1">
                          <a:solidFill>
                            <a:srgbClr val="333333"/>
                          </a:solidFill>
                          <a:highlight>
                            <a:srgbClr val="FFFFFF"/>
                          </a:highlight>
                        </a:rPr>
                        <a:t>and 60's. Recently edited by Kathleen Sands, it was published this year by the University of Arizona Press as </a:t>
                      </a:r>
                      <a:r>
                        <a:rPr lang="en-US" sz="1650">
                          <a:solidFill>
                            <a:srgbClr val="333333"/>
                          </a:solidFill>
                          <a:highlight>
                            <a:srgbClr val="FFFFFF"/>
                          </a:highlight>
                        </a:rPr>
                        <a:t>The Autobiography of a Yaqui Poet</a:t>
                      </a:r>
                      <a:endParaRPr sz="1650">
                        <a:solidFill>
                          <a:srgbClr val="333333"/>
                        </a:solidFill>
                        <a:highlight>
                          <a:srgbClr val="FFFFFF"/>
                        </a:highlight>
                      </a:endParaRPr>
                    </a:p>
                    <a:p>
                      <a:pPr marL="0" lvl="0" indent="0" algn="l" rtl="0">
                        <a:lnSpc>
                          <a:spcPct val="115000"/>
                        </a:lnSpc>
                        <a:spcBef>
                          <a:spcPts val="0"/>
                        </a:spcBef>
                        <a:spcAft>
                          <a:spcPts val="0"/>
                        </a:spcAft>
                        <a:buNone/>
                      </a:pPr>
                      <a:r>
                        <a:rPr lang="en-US" sz="1650" i="1">
                          <a:solidFill>
                            <a:srgbClr val="333333"/>
                          </a:solidFill>
                          <a:highlight>
                            <a:srgbClr val="FFFFFF"/>
                          </a:highlight>
                        </a:rPr>
                        <a:t>"The Legend of Skeleton Mountain" and "The Singing Tree" are pieces of Savala's early work which are literary translations of stories from Yaqui oral tradition Both stories were published in the first issue of </a:t>
                      </a:r>
                      <a:r>
                        <a:rPr lang="en-US" sz="1650">
                          <a:solidFill>
                            <a:srgbClr val="333333"/>
                          </a:solidFill>
                          <a:highlight>
                            <a:srgbClr val="FFFFFF"/>
                          </a:highlight>
                        </a:rPr>
                        <a:t>The Arizona Quarterly </a:t>
                      </a:r>
                      <a:r>
                        <a:rPr lang="en-US" sz="1650" i="1">
                          <a:solidFill>
                            <a:srgbClr val="333333"/>
                          </a:solidFill>
                          <a:highlight>
                            <a:srgbClr val="FFFFFF"/>
                          </a:highlight>
                        </a:rPr>
                        <a:t>(Spring </a:t>
                      </a:r>
                      <a:r>
                        <a:rPr lang="en-US" sz="1650">
                          <a:solidFill>
                            <a:srgbClr val="333333"/>
                          </a:solidFill>
                          <a:highlight>
                            <a:srgbClr val="FFFFFF"/>
                          </a:highlight>
                        </a:rPr>
                        <a:t>1945).</a:t>
                      </a:r>
                      <a:endParaRPr sz="1650">
                        <a:solidFill>
                          <a:srgbClr val="333333"/>
                        </a:solidFill>
                        <a:highlight>
                          <a:srgbClr val="FFFFFF"/>
                        </a:highlight>
                      </a:endParaRPr>
                    </a:p>
                    <a:p>
                      <a:pPr marL="0" lvl="0" indent="0" algn="l" rtl="0">
                        <a:lnSpc>
                          <a:spcPct val="115000"/>
                        </a:lnSpc>
                        <a:spcBef>
                          <a:spcPts val="0"/>
                        </a:spcBef>
                        <a:spcAft>
                          <a:spcPts val="0"/>
                        </a:spcAft>
                        <a:buNone/>
                      </a:pPr>
                      <a:r>
                        <a:rPr lang="en-US" sz="1650" i="1">
                          <a:solidFill>
                            <a:srgbClr val="333333"/>
                          </a:solidFill>
                          <a:highlight>
                            <a:srgbClr val="FFFFFF"/>
                          </a:highlight>
                        </a:rPr>
                        <a:t>Mr. Savala resides in a nursing home in Tucson where he spends much of his time translating the Old Testament into Yaqui language</a:t>
                      </a:r>
                      <a:r>
                        <a:rPr lang="en-US" sz="1550" i="1">
                          <a:solidFill>
                            <a:srgbClr val="333333"/>
                          </a:solidFill>
                          <a:highlight>
                            <a:srgbClr val="FFFFFF"/>
                          </a:highlight>
                        </a:rPr>
                        <a:t>.</a:t>
                      </a:r>
                      <a:endParaRPr sz="1550" i="1">
                        <a:solidFill>
                          <a:srgbClr val="333333"/>
                        </a:solidFill>
                        <a:highlight>
                          <a:srgbClr val="FFFFFF"/>
                        </a:highlight>
                      </a:endParaRPr>
                    </a:p>
                  </a:txBody>
                  <a:tcPr marL="91425" marR="91425" marT="66675" marB="66675"/>
                </a:tc>
                <a:extLst>
                  <a:ext uri="{0D108BD9-81ED-4DB2-BD59-A6C34878D82A}">
                    <a16:rowId xmlns:a16="http://schemas.microsoft.com/office/drawing/2014/main" val="1000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ge33546e272_0_31"/>
          <p:cNvPicPr preferRelativeResize="0"/>
          <p:nvPr/>
        </p:nvPicPr>
        <p:blipFill>
          <a:blip r:embed="rId3">
            <a:alphaModFix/>
          </a:blip>
          <a:stretch>
            <a:fillRect/>
          </a:stretch>
        </p:blipFill>
        <p:spPr>
          <a:xfrm>
            <a:off x="152400" y="152400"/>
            <a:ext cx="7014375" cy="6276850"/>
          </a:xfrm>
          <a:prstGeom prst="rect">
            <a:avLst/>
          </a:prstGeom>
          <a:noFill/>
          <a:ln>
            <a:noFill/>
          </a:ln>
        </p:spPr>
      </p:pic>
      <p:sp>
        <p:nvSpPr>
          <p:cNvPr id="151" name="Google Shape;151;ge33546e272_0_31"/>
          <p:cNvSpPr txBox="1"/>
          <p:nvPr/>
        </p:nvSpPr>
        <p:spPr>
          <a:xfrm>
            <a:off x="7264400" y="3024675"/>
            <a:ext cx="3234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50" i="1">
                <a:solidFill>
                  <a:srgbClr val="333333"/>
                </a:solidFill>
                <a:highlight>
                  <a:srgbClr val="FFFFFF"/>
                </a:highlight>
              </a:rPr>
              <a:t>Daniel Leon </a:t>
            </a:r>
            <a:endParaRPr sz="3250" i="1">
              <a:solidFill>
                <a:srgbClr val="333333"/>
              </a:solidFill>
              <a:highlight>
                <a:srgbClr val="FFFFFF"/>
              </a:highlight>
            </a:endParaRPr>
          </a:p>
          <a:p>
            <a:pPr marL="0" lvl="0" indent="0" algn="l" rtl="0">
              <a:spcBef>
                <a:spcPts val="0"/>
              </a:spcBef>
              <a:spcAft>
                <a:spcPts val="0"/>
              </a:spcAft>
              <a:buNone/>
            </a:pPr>
            <a:endParaRPr sz="3250" i="1">
              <a:solidFill>
                <a:srgbClr val="333333"/>
              </a:solidFill>
              <a:highlight>
                <a:srgbClr val="FFFFFF"/>
              </a:highlight>
            </a:endParaRPr>
          </a:p>
          <a:p>
            <a:pPr marL="0" lvl="0" indent="0" algn="l" rtl="0">
              <a:spcBef>
                <a:spcPts val="0"/>
              </a:spcBef>
              <a:spcAft>
                <a:spcPts val="0"/>
              </a:spcAft>
              <a:buNone/>
            </a:pPr>
            <a:r>
              <a:rPr lang="en-US" sz="3250" i="1">
                <a:solidFill>
                  <a:srgbClr val="333333"/>
                </a:solidFill>
                <a:highlight>
                  <a:srgbClr val="FFFFFF"/>
                </a:highlight>
              </a:rPr>
              <a:t>with his mural at Pascua Viejo </a:t>
            </a:r>
            <a:endParaRPr sz="37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ge33546e272_0_21"/>
          <p:cNvPicPr preferRelativeResize="0"/>
          <p:nvPr/>
        </p:nvPicPr>
        <p:blipFill>
          <a:blip r:embed="rId3">
            <a:alphaModFix/>
          </a:blip>
          <a:stretch>
            <a:fillRect/>
          </a:stretch>
        </p:blipFill>
        <p:spPr>
          <a:xfrm>
            <a:off x="152400" y="152400"/>
            <a:ext cx="5637000" cy="6077650"/>
          </a:xfrm>
          <a:prstGeom prst="rect">
            <a:avLst/>
          </a:prstGeom>
          <a:noFill/>
          <a:ln>
            <a:noFill/>
          </a:ln>
        </p:spPr>
      </p:pic>
      <p:sp>
        <p:nvSpPr>
          <p:cNvPr id="157" name="Google Shape;157;ge33546e272_0_21"/>
          <p:cNvSpPr txBox="1"/>
          <p:nvPr/>
        </p:nvSpPr>
        <p:spPr>
          <a:xfrm>
            <a:off x="6403450" y="4059950"/>
            <a:ext cx="3717300" cy="16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150" i="1">
                <a:solidFill>
                  <a:srgbClr val="333333"/>
                </a:solidFill>
                <a:highlight>
                  <a:srgbClr val="FFFFFF"/>
                </a:highlight>
              </a:rPr>
              <a:t>Pascola Dancers, Fiesta de Gratitud, Pascua Pueblo</a:t>
            </a:r>
            <a:endParaRPr sz="3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ge33546e272_0_24"/>
          <p:cNvPicPr preferRelativeResize="0"/>
          <p:nvPr/>
        </p:nvPicPr>
        <p:blipFill rotWithShape="1">
          <a:blip r:embed="rId3">
            <a:alphaModFix/>
          </a:blip>
          <a:srcRect r="-11632" b="-11632"/>
          <a:stretch/>
        </p:blipFill>
        <p:spPr>
          <a:xfrm>
            <a:off x="231400" y="113775"/>
            <a:ext cx="5342750" cy="6169900"/>
          </a:xfrm>
          <a:prstGeom prst="rect">
            <a:avLst/>
          </a:prstGeom>
          <a:noFill/>
          <a:ln>
            <a:noFill/>
          </a:ln>
        </p:spPr>
      </p:pic>
      <p:sp>
        <p:nvSpPr>
          <p:cNvPr id="163" name="Google Shape;163;ge33546e272_0_24"/>
          <p:cNvSpPr txBox="1"/>
          <p:nvPr/>
        </p:nvSpPr>
        <p:spPr>
          <a:xfrm>
            <a:off x="7816800" y="3889200"/>
            <a:ext cx="4375200" cy="210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solidFill>
                  <a:srgbClr val="FFFFFF"/>
                </a:solidFill>
                <a:latin typeface="Open Sans"/>
                <a:ea typeface="Open Sans"/>
                <a:cs typeface="Open Sans"/>
                <a:sym typeface="Open Sans"/>
              </a:rPr>
              <a:t>Yaqui Deer Dancer, South of Tucson, Arizona</a:t>
            </a:r>
            <a:endParaRPr sz="2500">
              <a:solidFill>
                <a:srgbClr val="FFFFFF"/>
              </a:solidFill>
              <a:latin typeface="Open Sans"/>
              <a:ea typeface="Open Sans"/>
              <a:cs typeface="Open Sans"/>
              <a:sym typeface="Open Sans"/>
            </a:endParaRPr>
          </a:p>
          <a:p>
            <a:pPr marL="0" lvl="0" indent="0" algn="l" rtl="0">
              <a:spcBef>
                <a:spcPts val="0"/>
              </a:spcBef>
              <a:spcAft>
                <a:spcPts val="0"/>
              </a:spcAft>
              <a:buNone/>
            </a:pPr>
            <a:endParaRPr sz="2500">
              <a:solidFill>
                <a:srgbClr val="FFFFFF"/>
              </a:solidFill>
              <a:latin typeface="Open Sans"/>
              <a:ea typeface="Open Sans"/>
              <a:cs typeface="Open Sans"/>
              <a:sym typeface="Open Sans"/>
            </a:endParaRPr>
          </a:p>
          <a:p>
            <a:pPr marL="0" lvl="0" indent="0" algn="l" rtl="0">
              <a:spcBef>
                <a:spcPts val="0"/>
              </a:spcBef>
              <a:spcAft>
                <a:spcPts val="0"/>
              </a:spcAft>
              <a:buNone/>
            </a:pPr>
            <a:r>
              <a:rPr lang="en-US" sz="2500">
                <a:solidFill>
                  <a:srgbClr val="FFFFFF"/>
                </a:solidFill>
                <a:latin typeface="Open Sans"/>
                <a:ea typeface="Open Sans"/>
                <a:cs typeface="Open Sans"/>
                <a:sym typeface="Open Sans"/>
              </a:rPr>
              <a:t>October 20, 1976 James S. Griffith</a:t>
            </a:r>
            <a:endParaRPr sz="2500">
              <a:solidFill>
                <a:srgbClr val="FFFFFF"/>
              </a:solidFill>
              <a:latin typeface="Open Sans"/>
              <a:ea typeface="Open Sans"/>
              <a:cs typeface="Open Sans"/>
              <a:sym typeface="Open Sans"/>
            </a:endParaRPr>
          </a:p>
        </p:txBody>
      </p:sp>
      <p:sp>
        <p:nvSpPr>
          <p:cNvPr id="164" name="Google Shape;164;ge33546e272_0_24"/>
          <p:cNvSpPr txBox="1"/>
          <p:nvPr/>
        </p:nvSpPr>
        <p:spPr>
          <a:xfrm>
            <a:off x="5687925" y="2551450"/>
            <a:ext cx="4944900" cy="2801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2500">
              <a:solidFill>
                <a:schemeClr val="dk1"/>
              </a:solidFill>
              <a:latin typeface="Open Sans"/>
              <a:ea typeface="Open Sans"/>
              <a:cs typeface="Open Sans"/>
              <a:sym typeface="Open Sans"/>
            </a:endParaRPr>
          </a:p>
          <a:p>
            <a:pPr marL="0" lvl="0" indent="0" algn="l" rtl="0">
              <a:spcBef>
                <a:spcPts val="0"/>
              </a:spcBef>
              <a:spcAft>
                <a:spcPts val="0"/>
              </a:spcAft>
              <a:buNone/>
            </a:pPr>
            <a:r>
              <a:rPr lang="en-US" sz="2900">
                <a:solidFill>
                  <a:schemeClr val="dk1"/>
                </a:solidFill>
              </a:rPr>
              <a:t>Yaqui Deer Dancer, South of Tucson, Arizona</a:t>
            </a:r>
            <a:endParaRPr sz="2900">
              <a:solidFill>
                <a:schemeClr val="dk1"/>
              </a:solidFill>
            </a:endParaRPr>
          </a:p>
          <a:p>
            <a:pPr marL="0" lvl="0" indent="0" algn="l" rtl="0">
              <a:spcBef>
                <a:spcPts val="0"/>
              </a:spcBef>
              <a:spcAft>
                <a:spcPts val="0"/>
              </a:spcAft>
              <a:buNone/>
            </a:pPr>
            <a:endParaRPr sz="2900">
              <a:solidFill>
                <a:schemeClr val="dk1"/>
              </a:solidFill>
            </a:endParaRPr>
          </a:p>
          <a:p>
            <a:pPr marL="0" lvl="0" indent="0" algn="l" rtl="0">
              <a:spcBef>
                <a:spcPts val="0"/>
              </a:spcBef>
              <a:spcAft>
                <a:spcPts val="0"/>
              </a:spcAft>
              <a:buNone/>
            </a:pPr>
            <a:r>
              <a:rPr lang="en-US" sz="2900">
                <a:solidFill>
                  <a:schemeClr val="dk1"/>
                </a:solidFill>
              </a:rPr>
              <a:t>October 20, 1976 James S. Griffith</a:t>
            </a:r>
            <a:endParaRPr sz="29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e33546e272_0_54"/>
          <p:cNvPicPr preferRelativeResize="0"/>
          <p:nvPr/>
        </p:nvPicPr>
        <p:blipFill>
          <a:blip r:embed="rId3">
            <a:alphaModFix/>
          </a:blip>
          <a:stretch>
            <a:fillRect/>
          </a:stretch>
        </p:blipFill>
        <p:spPr>
          <a:xfrm>
            <a:off x="152400" y="97500"/>
            <a:ext cx="6751150" cy="6207950"/>
          </a:xfrm>
          <a:prstGeom prst="rect">
            <a:avLst/>
          </a:prstGeom>
          <a:noFill/>
          <a:ln>
            <a:noFill/>
          </a:ln>
        </p:spPr>
      </p:pic>
      <p:sp>
        <p:nvSpPr>
          <p:cNvPr id="170" name="Google Shape;170;ge33546e272_0_54"/>
          <p:cNvSpPr txBox="1"/>
          <p:nvPr/>
        </p:nvSpPr>
        <p:spPr>
          <a:xfrm>
            <a:off x="7121875" y="2793550"/>
            <a:ext cx="4693200" cy="285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50">
                <a:solidFill>
                  <a:srgbClr val="333333"/>
                </a:solidFill>
                <a:highlight>
                  <a:srgbClr val="FFFFFF"/>
                </a:highlight>
              </a:rPr>
              <a:t>Ramon Gomez</a:t>
            </a:r>
            <a:endParaRPr sz="3050">
              <a:solidFill>
                <a:srgbClr val="333333"/>
              </a:solidFill>
              <a:highlight>
                <a:srgbClr val="FFFFFF"/>
              </a:highlight>
            </a:endParaRPr>
          </a:p>
          <a:p>
            <a:pPr marL="0" lvl="0" indent="0" algn="l" rtl="0">
              <a:lnSpc>
                <a:spcPct val="115000"/>
              </a:lnSpc>
              <a:spcBef>
                <a:spcPts val="0"/>
              </a:spcBef>
              <a:spcAft>
                <a:spcPts val="0"/>
              </a:spcAft>
              <a:buNone/>
            </a:pPr>
            <a:endParaRPr sz="3050">
              <a:solidFill>
                <a:srgbClr val="333333"/>
              </a:solidFill>
              <a:highlight>
                <a:srgbClr val="FFFFFF"/>
              </a:highlight>
            </a:endParaRPr>
          </a:p>
          <a:p>
            <a:pPr marL="0" lvl="0" indent="0" algn="l" rtl="0">
              <a:lnSpc>
                <a:spcPct val="115000"/>
              </a:lnSpc>
              <a:spcBef>
                <a:spcPts val="0"/>
              </a:spcBef>
              <a:spcAft>
                <a:spcPts val="0"/>
              </a:spcAft>
              <a:buNone/>
            </a:pPr>
            <a:r>
              <a:rPr lang="en-US" sz="3050">
                <a:solidFill>
                  <a:srgbClr val="333333"/>
                </a:solidFill>
                <a:highlight>
                  <a:srgbClr val="FFFFFF"/>
                </a:highlight>
              </a:rPr>
              <a:t>with his mural at Pascua Viejo</a:t>
            </a:r>
            <a:endParaRPr sz="3050">
              <a:solidFill>
                <a:srgbClr val="333333"/>
              </a:solidFill>
              <a:highlight>
                <a:srgbClr val="FFFFFF"/>
              </a:highlight>
            </a:endParaRPr>
          </a:p>
          <a:p>
            <a:pPr marL="0" lvl="0" indent="0" algn="l" rtl="0">
              <a:lnSpc>
                <a:spcPct val="115000"/>
              </a:lnSpc>
              <a:spcBef>
                <a:spcPts val="0"/>
              </a:spcBef>
              <a:spcAft>
                <a:spcPts val="0"/>
              </a:spcAft>
              <a:buNone/>
            </a:pPr>
            <a:endParaRPr sz="3350">
              <a:solidFill>
                <a:srgbClr val="333333"/>
              </a:solidFill>
              <a:highlight>
                <a:srgbClr val="FFFFFF"/>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e33546e272_0_0"/>
          <p:cNvPicPr preferRelativeResize="0"/>
          <p:nvPr/>
        </p:nvPicPr>
        <p:blipFill>
          <a:blip r:embed="rId3">
            <a:alphaModFix/>
          </a:blip>
          <a:stretch>
            <a:fillRect/>
          </a:stretch>
        </p:blipFill>
        <p:spPr>
          <a:xfrm>
            <a:off x="152400" y="152400"/>
            <a:ext cx="8493225" cy="4424125"/>
          </a:xfrm>
          <a:prstGeom prst="rect">
            <a:avLst/>
          </a:prstGeom>
          <a:noFill/>
          <a:ln>
            <a:noFill/>
          </a:ln>
        </p:spPr>
      </p:pic>
      <p:sp>
        <p:nvSpPr>
          <p:cNvPr id="176" name="Google Shape;176;ge33546e272_0_0"/>
          <p:cNvSpPr txBox="1"/>
          <p:nvPr/>
        </p:nvSpPr>
        <p:spPr>
          <a:xfrm>
            <a:off x="831975" y="4998375"/>
            <a:ext cx="8026500" cy="9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solidFill>
                  <a:srgbClr val="1F1F1F"/>
                </a:solidFill>
                <a:highlight>
                  <a:srgbClr val="FFFFFF"/>
                </a:highlight>
              </a:rPr>
              <a:t>López Obrador, the current president of Mexico, apologizes to Yaqui tribe. August 6, 2020</a:t>
            </a:r>
            <a:endParaRPr sz="1900" b="1">
              <a:solidFill>
                <a:srgbClr val="1F1F1F"/>
              </a:solidFill>
              <a:highlight>
                <a:srgbClr val="FFFFFF"/>
              </a:highlight>
            </a:endParaRPr>
          </a:p>
          <a:p>
            <a:pPr marL="0" lvl="0" indent="0" algn="l" rtl="0">
              <a:spcBef>
                <a:spcPts val="0"/>
              </a:spcBef>
              <a:spcAft>
                <a:spcPts val="0"/>
              </a:spcAft>
              <a:buNone/>
            </a:pPr>
            <a:endParaRPr sz="850">
              <a:solidFill>
                <a:srgbClr val="555555"/>
              </a:solidFill>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e2b0b2147b_0_0"/>
          <p:cNvPicPr preferRelativeResize="0"/>
          <p:nvPr/>
        </p:nvPicPr>
        <p:blipFill>
          <a:blip r:embed="rId3">
            <a:alphaModFix/>
          </a:blip>
          <a:stretch>
            <a:fillRect/>
          </a:stretch>
        </p:blipFill>
        <p:spPr>
          <a:xfrm>
            <a:off x="239175" y="141475"/>
            <a:ext cx="5507450" cy="5507450"/>
          </a:xfrm>
          <a:prstGeom prst="rect">
            <a:avLst/>
          </a:prstGeom>
          <a:noFill/>
          <a:ln>
            <a:noFill/>
          </a:ln>
        </p:spPr>
      </p:pic>
      <p:sp>
        <p:nvSpPr>
          <p:cNvPr id="182" name="Google Shape;182;ge2b0b2147b_0_0"/>
          <p:cNvSpPr txBox="1"/>
          <p:nvPr/>
        </p:nvSpPr>
        <p:spPr>
          <a:xfrm>
            <a:off x="6070200" y="2478225"/>
            <a:ext cx="4635300" cy="317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highlight>
                  <a:srgbClr val="FFFFFF"/>
                </a:highlight>
              </a:rPr>
              <a:t>Arizona State Lagislature</a:t>
            </a:r>
            <a:endParaRPr sz="3000">
              <a:highlight>
                <a:srgbClr val="FFFFFF"/>
              </a:highlight>
            </a:endParaRPr>
          </a:p>
          <a:p>
            <a:pPr marL="0" lvl="0" indent="0" algn="l" rtl="0">
              <a:spcBef>
                <a:spcPts val="0"/>
              </a:spcBef>
              <a:spcAft>
                <a:spcPts val="0"/>
              </a:spcAft>
              <a:buNone/>
            </a:pPr>
            <a:endParaRPr sz="3000">
              <a:highlight>
                <a:srgbClr val="FFFFFF"/>
              </a:highlight>
            </a:endParaRPr>
          </a:p>
          <a:p>
            <a:pPr marL="0" lvl="0" indent="0" algn="l" rtl="0">
              <a:spcBef>
                <a:spcPts val="0"/>
              </a:spcBef>
              <a:spcAft>
                <a:spcPts val="0"/>
              </a:spcAft>
              <a:buNone/>
            </a:pPr>
            <a:r>
              <a:rPr lang="en-US" sz="3000">
                <a:highlight>
                  <a:srgbClr val="FFFFFF"/>
                </a:highlight>
              </a:rPr>
              <a:t>Senate member</a:t>
            </a:r>
            <a:endParaRPr sz="3000">
              <a:highlight>
                <a:srgbClr val="FFFFFF"/>
              </a:highlight>
            </a:endParaRPr>
          </a:p>
          <a:p>
            <a:pPr marL="0" lvl="0" indent="0" algn="l" rtl="0">
              <a:spcBef>
                <a:spcPts val="0"/>
              </a:spcBef>
              <a:spcAft>
                <a:spcPts val="0"/>
              </a:spcAft>
              <a:buNone/>
            </a:pPr>
            <a:endParaRPr sz="3000">
              <a:highlight>
                <a:srgbClr val="FFFFFF"/>
              </a:highlight>
            </a:endParaRPr>
          </a:p>
          <a:p>
            <a:pPr marL="0" lvl="0" indent="0" algn="l" rtl="0">
              <a:spcBef>
                <a:spcPts val="0"/>
              </a:spcBef>
              <a:spcAft>
                <a:spcPts val="0"/>
              </a:spcAft>
              <a:buNone/>
            </a:pPr>
            <a:r>
              <a:rPr lang="en-US" sz="3000">
                <a:highlight>
                  <a:srgbClr val="FFFFFF"/>
                </a:highlight>
              </a:rPr>
              <a:t>Sally Ann Gonzalez </a:t>
            </a:r>
            <a:endParaRPr sz="3000">
              <a:highlight>
                <a:srgbClr val="FFFFFF"/>
              </a:highlight>
            </a:endParaRPr>
          </a:p>
          <a:p>
            <a:pPr marL="0" lvl="0" indent="0" algn="l" rtl="0">
              <a:spcBef>
                <a:spcPts val="0"/>
              </a:spcBef>
              <a:spcAft>
                <a:spcPts val="0"/>
              </a:spcAft>
              <a:buNone/>
            </a:pPr>
            <a:r>
              <a:rPr lang="en-US" sz="3000">
                <a:highlight>
                  <a:srgbClr val="FFFFFF"/>
                </a:highlight>
              </a:rPr>
              <a:t>District 3 Party Democrat</a:t>
            </a:r>
            <a:endParaRPr sz="3000">
              <a:highlight>
                <a:srgbClr val="FFFFFF"/>
              </a:highlight>
            </a:endParaRPr>
          </a:p>
          <a:p>
            <a:pPr marL="0" lvl="0" indent="0" algn="l" rtl="0">
              <a:spcBef>
                <a:spcPts val="0"/>
              </a:spcBef>
              <a:spcAft>
                <a:spcPts val="0"/>
              </a:spcAft>
              <a:buNone/>
            </a:pPr>
            <a:endParaRPr>
              <a:highlight>
                <a:srgbClr val="FFFFFF"/>
              </a:highlight>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7"/>
          <p:cNvSpPr txBox="1"/>
          <p:nvPr/>
        </p:nvSpPr>
        <p:spPr>
          <a:xfrm>
            <a:off x="1415700" y="2632725"/>
            <a:ext cx="93606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500" b="1"/>
              <a:t>Documentaries</a:t>
            </a:r>
            <a:endParaRPr sz="65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e157df9313_1_58"/>
          <p:cNvSpPr txBox="1">
            <a:spLocks noGrp="1"/>
          </p:cNvSpPr>
          <p:nvPr>
            <p:ph type="title"/>
          </p:nvPr>
        </p:nvSpPr>
        <p:spPr>
          <a:xfrm>
            <a:off x="397900" y="291751"/>
            <a:ext cx="10241400" cy="6672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3600"/>
              <a:buFont typeface="Avenir"/>
              <a:buNone/>
            </a:pPr>
            <a:r>
              <a:rPr lang="en-US" b="0">
                <a:latin typeface="Arial"/>
                <a:ea typeface="Arial"/>
                <a:cs typeface="Arial"/>
                <a:sym typeface="Arial"/>
              </a:rPr>
              <a:t>RITUALS AND CEREMONIES</a:t>
            </a:r>
            <a:endParaRPr b="0">
              <a:latin typeface="Arial"/>
              <a:ea typeface="Arial"/>
              <a:cs typeface="Arial"/>
              <a:sym typeface="Arial"/>
            </a:endParaRPr>
          </a:p>
        </p:txBody>
      </p:sp>
      <p:sp>
        <p:nvSpPr>
          <p:cNvPr id="193" name="Google Shape;193;ge157df9313_1_58"/>
          <p:cNvSpPr txBox="1"/>
          <p:nvPr/>
        </p:nvSpPr>
        <p:spPr>
          <a:xfrm>
            <a:off x="1112950" y="5801675"/>
            <a:ext cx="425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3"/>
              </a:rPr>
              <a:t>Yaqui Easter by Ted DeGrazia</a:t>
            </a:r>
            <a:endParaRPr/>
          </a:p>
        </p:txBody>
      </p:sp>
      <p:pic>
        <p:nvPicPr>
          <p:cNvPr id="194" name="Google Shape;194;ge157df9313_1_58"/>
          <p:cNvPicPr preferRelativeResize="0"/>
          <p:nvPr/>
        </p:nvPicPr>
        <p:blipFill>
          <a:blip r:embed="rId4">
            <a:alphaModFix/>
          </a:blip>
          <a:stretch>
            <a:fillRect/>
          </a:stretch>
        </p:blipFill>
        <p:spPr>
          <a:xfrm>
            <a:off x="1567975" y="1035976"/>
            <a:ext cx="5143750" cy="4570675"/>
          </a:xfrm>
          <a:prstGeom prst="rect">
            <a:avLst/>
          </a:prstGeom>
          <a:noFill/>
          <a:ln>
            <a:noFill/>
          </a:ln>
        </p:spPr>
      </p:pic>
      <p:pic>
        <p:nvPicPr>
          <p:cNvPr id="195" name="Google Shape;195;ge157df9313_1_58"/>
          <p:cNvPicPr preferRelativeResize="0"/>
          <p:nvPr/>
        </p:nvPicPr>
        <p:blipFill>
          <a:blip r:embed="rId5">
            <a:alphaModFix/>
          </a:blip>
          <a:stretch>
            <a:fillRect/>
          </a:stretch>
        </p:blipFill>
        <p:spPr>
          <a:xfrm>
            <a:off x="6922975" y="1143650"/>
            <a:ext cx="3364000" cy="4355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4"/>
          <p:cNvSpPr txBox="1">
            <a:spLocks noGrp="1"/>
          </p:cNvSpPr>
          <p:nvPr>
            <p:ph type="title"/>
          </p:nvPr>
        </p:nvSpPr>
        <p:spPr>
          <a:xfrm>
            <a:off x="1257850" y="1"/>
            <a:ext cx="10241400" cy="942900"/>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ts val="0"/>
              </a:spcBef>
              <a:spcAft>
                <a:spcPts val="0"/>
              </a:spcAft>
              <a:buClr>
                <a:schemeClr val="dk1"/>
              </a:buClr>
              <a:buSzPct val="100000"/>
              <a:buFont typeface="Avenir"/>
              <a:buNone/>
            </a:pPr>
            <a:endParaRPr/>
          </a:p>
          <a:p>
            <a:pPr marL="0" lvl="0" indent="0" algn="l" rtl="0">
              <a:lnSpc>
                <a:spcPct val="100000"/>
              </a:lnSpc>
              <a:spcBef>
                <a:spcPts val="0"/>
              </a:spcBef>
              <a:spcAft>
                <a:spcPts val="0"/>
              </a:spcAft>
              <a:buClr>
                <a:schemeClr val="dk1"/>
              </a:buClr>
              <a:buSzPct val="100000"/>
              <a:buFont typeface="Avenir"/>
              <a:buNone/>
            </a:pPr>
            <a:endParaRPr/>
          </a:p>
          <a:p>
            <a:pPr marL="0" lvl="0" indent="0" algn="l" rtl="0">
              <a:lnSpc>
                <a:spcPct val="100000"/>
              </a:lnSpc>
              <a:spcBef>
                <a:spcPts val="0"/>
              </a:spcBef>
              <a:spcAft>
                <a:spcPts val="0"/>
              </a:spcAft>
              <a:buClr>
                <a:schemeClr val="dk1"/>
              </a:buClr>
              <a:buSzPct val="100000"/>
              <a:buFont typeface="Avenir"/>
              <a:buNone/>
            </a:pPr>
            <a:endParaRPr/>
          </a:p>
          <a:p>
            <a:pPr marL="0" lvl="0" indent="0" algn="l" rtl="0">
              <a:lnSpc>
                <a:spcPct val="100000"/>
              </a:lnSpc>
              <a:spcBef>
                <a:spcPts val="0"/>
              </a:spcBef>
              <a:spcAft>
                <a:spcPts val="0"/>
              </a:spcAft>
              <a:buClr>
                <a:schemeClr val="dk1"/>
              </a:buClr>
              <a:buSzPct val="100000"/>
              <a:buFont typeface="Avenir"/>
              <a:buNone/>
            </a:pPr>
            <a:r>
              <a:rPr lang="en-US"/>
              <a:t>     </a:t>
            </a:r>
            <a:r>
              <a:rPr lang="en-US" u="sng">
                <a:solidFill>
                  <a:schemeClr val="hlink"/>
                </a:solidFill>
                <a:hlinkClick r:id="rId3"/>
              </a:rPr>
              <a:t>Native Myth: Yaqui Dance in Sonora, Mexico</a:t>
            </a:r>
            <a:endParaRPr/>
          </a:p>
        </p:txBody>
      </p:sp>
      <p:pic>
        <p:nvPicPr>
          <p:cNvPr id="201" name="Google Shape;201;p4"/>
          <p:cNvPicPr preferRelativeResize="0"/>
          <p:nvPr/>
        </p:nvPicPr>
        <p:blipFill>
          <a:blip r:embed="rId4">
            <a:alphaModFix/>
          </a:blip>
          <a:stretch>
            <a:fillRect/>
          </a:stretch>
        </p:blipFill>
        <p:spPr>
          <a:xfrm>
            <a:off x="1685930" y="1293475"/>
            <a:ext cx="8956920" cy="5015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65500" y="1270975"/>
            <a:ext cx="10461000" cy="28527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3600"/>
              <a:buFont typeface="Avenir"/>
              <a:buNone/>
            </a:pPr>
            <a:r>
              <a:rPr lang="en-US">
                <a:latin typeface="Arial"/>
                <a:ea typeface="Arial"/>
                <a:cs typeface="Arial"/>
                <a:sym typeface="Arial"/>
              </a:rPr>
              <a:t> </a:t>
            </a:r>
            <a:r>
              <a:rPr lang="en-US" sz="6200">
                <a:latin typeface="Arial"/>
                <a:ea typeface="Arial"/>
                <a:cs typeface="Arial"/>
                <a:sym typeface="Arial"/>
              </a:rPr>
              <a:t>History of the Yaqui Tribe</a:t>
            </a:r>
            <a:endParaRPr sz="62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e421d1be62_1_15"/>
          <p:cNvSpPr txBox="1">
            <a:spLocks noGrp="1"/>
          </p:cNvSpPr>
          <p:nvPr>
            <p:ph type="title"/>
          </p:nvPr>
        </p:nvSpPr>
        <p:spPr>
          <a:xfrm>
            <a:off x="1160325" y="2599403"/>
            <a:ext cx="10241400" cy="123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sz="6500">
                <a:latin typeface="Arial"/>
                <a:ea typeface="Arial"/>
                <a:cs typeface="Arial"/>
                <a:sym typeface="Arial"/>
              </a:rPr>
              <a:t>Interview</a:t>
            </a:r>
            <a:endParaRPr sz="650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e33546e272_0_12"/>
          <p:cNvSpPr txBox="1"/>
          <p:nvPr/>
        </p:nvSpPr>
        <p:spPr>
          <a:xfrm>
            <a:off x="6012925" y="2334475"/>
            <a:ext cx="5281800" cy="27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highlight>
                  <a:srgbClr val="FFFFFF"/>
                </a:highlight>
              </a:rPr>
              <a:t>Dr. Denis Viri</a:t>
            </a:r>
            <a:endParaRPr sz="3000">
              <a:highlight>
                <a:srgbClr val="FFFFFF"/>
              </a:highlight>
            </a:endParaRPr>
          </a:p>
          <a:p>
            <a:pPr marL="0" lvl="0" indent="0" algn="l" rtl="0">
              <a:spcBef>
                <a:spcPts val="0"/>
              </a:spcBef>
              <a:spcAft>
                <a:spcPts val="0"/>
              </a:spcAft>
              <a:buNone/>
            </a:pPr>
            <a:endParaRPr sz="3000">
              <a:highlight>
                <a:srgbClr val="FFFFFF"/>
              </a:highlight>
            </a:endParaRPr>
          </a:p>
          <a:p>
            <a:pPr marL="0" lvl="0" indent="0" algn="l" rtl="0">
              <a:spcBef>
                <a:spcPts val="0"/>
              </a:spcBef>
              <a:spcAft>
                <a:spcPts val="0"/>
              </a:spcAft>
              <a:buNone/>
            </a:pPr>
            <a:r>
              <a:rPr lang="en-US" sz="3000">
                <a:highlight>
                  <a:srgbClr val="FFFFFF"/>
                </a:highlight>
              </a:rPr>
              <a:t>Professor Emeritus at the Center for Indian Education at Arizona State University</a:t>
            </a:r>
            <a:endParaRPr sz="3000">
              <a:highlight>
                <a:srgbClr val="FFFFFF"/>
              </a:highlight>
            </a:endParaRPr>
          </a:p>
          <a:p>
            <a:pPr marL="0" lvl="0" indent="0" algn="l" rtl="0">
              <a:spcBef>
                <a:spcPts val="0"/>
              </a:spcBef>
              <a:spcAft>
                <a:spcPts val="0"/>
              </a:spcAft>
              <a:buNone/>
            </a:pPr>
            <a:endParaRPr>
              <a:highlight>
                <a:srgbClr val="FFFFFF"/>
              </a:highlight>
              <a:latin typeface="Open Sans"/>
              <a:ea typeface="Open Sans"/>
              <a:cs typeface="Open Sans"/>
              <a:sym typeface="Open Sans"/>
            </a:endParaRPr>
          </a:p>
        </p:txBody>
      </p:sp>
      <p:sp>
        <p:nvSpPr>
          <p:cNvPr id="212" name="Google Shape;212;ge33546e272_0_12"/>
          <p:cNvSpPr txBox="1"/>
          <p:nvPr/>
        </p:nvSpPr>
        <p:spPr>
          <a:xfrm>
            <a:off x="357525" y="55026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3"/>
              </a:rPr>
              <a:t>Audio only/Interview with Dr. Viri</a:t>
            </a:r>
            <a:endParaRPr/>
          </a:p>
        </p:txBody>
      </p:sp>
      <p:pic>
        <p:nvPicPr>
          <p:cNvPr id="213" name="Google Shape;213;ge33546e272_0_12"/>
          <p:cNvPicPr preferRelativeResize="0"/>
          <p:nvPr/>
        </p:nvPicPr>
        <p:blipFill>
          <a:blip r:embed="rId4">
            <a:alphaModFix/>
          </a:blip>
          <a:stretch>
            <a:fillRect/>
          </a:stretch>
        </p:blipFill>
        <p:spPr>
          <a:xfrm>
            <a:off x="357525" y="763800"/>
            <a:ext cx="4745350" cy="4191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e421d1be62_1_19"/>
          <p:cNvSpPr txBox="1">
            <a:spLocks noGrp="1"/>
          </p:cNvSpPr>
          <p:nvPr>
            <p:ph type="title"/>
          </p:nvPr>
        </p:nvSpPr>
        <p:spPr>
          <a:xfrm>
            <a:off x="617550" y="2583175"/>
            <a:ext cx="11245800" cy="1234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4400">
                <a:latin typeface="Arial"/>
                <a:ea typeface="Arial"/>
                <a:cs typeface="Arial"/>
                <a:sym typeface="Arial"/>
              </a:rPr>
              <a:t>Children and Historical Books and Poems</a:t>
            </a:r>
            <a:endParaRPr sz="4400">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ge33546e272_0_4"/>
          <p:cNvPicPr preferRelativeResize="0"/>
          <p:nvPr/>
        </p:nvPicPr>
        <p:blipFill>
          <a:blip r:embed="rId3">
            <a:alphaModFix/>
          </a:blip>
          <a:stretch>
            <a:fillRect/>
          </a:stretch>
        </p:blipFill>
        <p:spPr>
          <a:xfrm>
            <a:off x="152400" y="152400"/>
            <a:ext cx="5891301" cy="6209852"/>
          </a:xfrm>
          <a:prstGeom prst="rect">
            <a:avLst/>
          </a:prstGeom>
          <a:noFill/>
          <a:ln>
            <a:noFill/>
          </a:ln>
        </p:spPr>
      </p:pic>
      <p:sp>
        <p:nvSpPr>
          <p:cNvPr id="224" name="Google Shape;224;ge33546e272_0_4"/>
          <p:cNvSpPr txBox="1"/>
          <p:nvPr/>
        </p:nvSpPr>
        <p:spPr>
          <a:xfrm>
            <a:off x="6126700" y="1755125"/>
            <a:ext cx="5996700" cy="372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550">
                <a:solidFill>
                  <a:srgbClr val="333333"/>
                </a:solidFill>
                <a:highlight>
                  <a:srgbClr val="FFFFFF"/>
                </a:highlight>
              </a:rPr>
              <a:t>In this mesmerizing picture book from the author of the </a:t>
            </a:r>
            <a:r>
              <a:rPr lang="en-US" sz="2550" i="1">
                <a:solidFill>
                  <a:srgbClr val="333333"/>
                </a:solidFill>
                <a:highlight>
                  <a:srgbClr val="FFFFFF"/>
                </a:highlight>
              </a:rPr>
              <a:t>New York Times </a:t>
            </a:r>
            <a:r>
              <a:rPr lang="en-US" sz="2550">
                <a:solidFill>
                  <a:srgbClr val="333333"/>
                </a:solidFill>
                <a:highlight>
                  <a:srgbClr val="FFFFFF"/>
                </a:highlight>
              </a:rPr>
              <a:t>bestselling </a:t>
            </a:r>
            <a:r>
              <a:rPr lang="en-US" sz="2550" i="1">
                <a:solidFill>
                  <a:srgbClr val="333333"/>
                </a:solidFill>
                <a:highlight>
                  <a:srgbClr val="FFFFFF"/>
                </a:highlight>
              </a:rPr>
              <a:t>Stars</a:t>
            </a:r>
            <a:r>
              <a:rPr lang="en-US" sz="2550">
                <a:solidFill>
                  <a:srgbClr val="333333"/>
                </a:solidFill>
                <a:highlight>
                  <a:srgbClr val="FFFFFF"/>
                </a:highlight>
              </a:rPr>
              <a:t>, a young ballerina finds dancing inspiration in the natural world.</a:t>
            </a:r>
            <a:endParaRPr sz="255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endParaRPr sz="2600">
              <a:solidFill>
                <a:schemeClr val="dk1"/>
              </a:solidFill>
            </a:endParaRPr>
          </a:p>
          <a:p>
            <a:pPr marL="0" lvl="0" indent="0" algn="l" rtl="0">
              <a:spcBef>
                <a:spcPts val="0"/>
              </a:spcBef>
              <a:spcAft>
                <a:spcPts val="0"/>
              </a:spcAft>
              <a:buClr>
                <a:schemeClr val="dk1"/>
              </a:buClr>
              <a:buSzPts val="1100"/>
              <a:buFont typeface="Arial"/>
              <a:buNone/>
            </a:pPr>
            <a:r>
              <a:rPr lang="en-US" sz="2550" i="1">
                <a:solidFill>
                  <a:srgbClr val="333333"/>
                </a:solidFill>
                <a:highlight>
                  <a:srgbClr val="FFFFFF"/>
                </a:highlight>
              </a:rPr>
              <a:t>There’s a place I go that’s green and grass,</a:t>
            </a:r>
            <a:endParaRPr sz="2550" i="1">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US" sz="2550" i="1">
                <a:solidFill>
                  <a:srgbClr val="333333"/>
                </a:solidFill>
                <a:highlight>
                  <a:srgbClr val="FFFFFF"/>
                </a:highlight>
              </a:rPr>
              <a:t>a place I thought that no one knew—</a:t>
            </a:r>
            <a:endParaRPr sz="2550" i="1">
              <a:solidFill>
                <a:srgbClr val="333333"/>
              </a:solidFill>
              <a:highlight>
                <a:srgbClr val="FFFFFF"/>
              </a:highlight>
            </a:endParaRPr>
          </a:p>
          <a:p>
            <a:pPr marL="0" lvl="0" indent="0" algn="l" rtl="0">
              <a:spcBef>
                <a:spcPts val="0"/>
              </a:spcBef>
              <a:spcAft>
                <a:spcPts val="0"/>
              </a:spcAft>
              <a:buNone/>
            </a:pPr>
            <a:r>
              <a:rPr lang="en-US" sz="2550" i="1">
                <a:solidFill>
                  <a:srgbClr val="333333"/>
                </a:solidFill>
                <a:highlight>
                  <a:srgbClr val="FFFFFF"/>
                </a:highlight>
              </a:rPr>
              <a:t>until the deer came.</a:t>
            </a:r>
            <a:endParaRPr sz="2900">
              <a:latin typeface="Avenir"/>
              <a:ea typeface="Avenir"/>
              <a:cs typeface="Avenir"/>
              <a:sym typeface="Avenir"/>
            </a:endParaRPr>
          </a:p>
        </p:txBody>
      </p:sp>
      <p:sp>
        <p:nvSpPr>
          <p:cNvPr id="225" name="Google Shape;225;ge33546e272_0_4"/>
          <p:cNvSpPr txBox="1"/>
          <p:nvPr/>
        </p:nvSpPr>
        <p:spPr>
          <a:xfrm>
            <a:off x="6126700" y="373750"/>
            <a:ext cx="5891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latin typeface="Avenir"/>
                <a:ea typeface="Avenir"/>
                <a:cs typeface="Avenir"/>
                <a:sym typeface="Avenir"/>
              </a:rPr>
              <a:t>Deer Dancer</a:t>
            </a:r>
            <a:endParaRPr sz="3600" b="1">
              <a:latin typeface="Avenir"/>
              <a:ea typeface="Avenir"/>
              <a:cs typeface="Avenir"/>
              <a:sym typeface="Avenir"/>
            </a:endParaRPr>
          </a:p>
          <a:p>
            <a:pPr marL="0" lvl="0" indent="0" algn="l" rtl="0">
              <a:spcBef>
                <a:spcPts val="0"/>
              </a:spcBef>
              <a:spcAft>
                <a:spcPts val="0"/>
              </a:spcAft>
              <a:buNone/>
            </a:pPr>
            <a:r>
              <a:rPr lang="en-US" sz="2400" b="1">
                <a:latin typeface="Avenir"/>
                <a:ea typeface="Avenir"/>
                <a:cs typeface="Avenir"/>
                <a:sym typeface="Avenir"/>
              </a:rPr>
              <a:t>By Mary Lyn Ray</a:t>
            </a:r>
            <a:endParaRPr sz="2400" b="1">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ge33546e272_0_75"/>
          <p:cNvPicPr preferRelativeResize="0"/>
          <p:nvPr/>
        </p:nvPicPr>
        <p:blipFill>
          <a:blip r:embed="rId3">
            <a:alphaModFix/>
          </a:blip>
          <a:stretch>
            <a:fillRect/>
          </a:stretch>
        </p:blipFill>
        <p:spPr>
          <a:xfrm>
            <a:off x="263275" y="357525"/>
            <a:ext cx="3895975" cy="5870650"/>
          </a:xfrm>
          <a:prstGeom prst="rect">
            <a:avLst/>
          </a:prstGeom>
          <a:noFill/>
          <a:ln>
            <a:noFill/>
          </a:ln>
        </p:spPr>
      </p:pic>
      <p:sp>
        <p:nvSpPr>
          <p:cNvPr id="231" name="Google Shape;231;ge33546e272_0_75"/>
          <p:cNvSpPr txBox="1"/>
          <p:nvPr/>
        </p:nvSpPr>
        <p:spPr>
          <a:xfrm>
            <a:off x="4452825" y="1933900"/>
            <a:ext cx="7335900" cy="3903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600" b="1">
                <a:solidFill>
                  <a:srgbClr val="666666"/>
                </a:solidFill>
                <a:highlight>
                  <a:srgbClr val="FFFFFF"/>
                </a:highlight>
                <a:latin typeface="Open Sans"/>
                <a:ea typeface="Open Sans"/>
                <a:cs typeface="Open Sans"/>
                <a:sym typeface="Open Sans"/>
              </a:rPr>
              <a:t>Yaqui Legends of Life</a:t>
            </a:r>
            <a:endParaRPr sz="2600" b="1">
              <a:solidFill>
                <a:srgbClr val="666666"/>
              </a:solidFill>
              <a:highlight>
                <a:srgbClr val="FFFFFF"/>
              </a:highlight>
              <a:latin typeface="Open Sans"/>
              <a:ea typeface="Open Sans"/>
              <a:cs typeface="Open Sans"/>
              <a:sym typeface="Open Sans"/>
            </a:endParaRPr>
          </a:p>
          <a:p>
            <a:pPr marL="0" lvl="0" indent="0" algn="l" rtl="0">
              <a:lnSpc>
                <a:spcPct val="115000"/>
              </a:lnSpc>
              <a:spcBef>
                <a:spcPts val="1100"/>
              </a:spcBef>
              <a:spcAft>
                <a:spcPts val="0"/>
              </a:spcAft>
              <a:buClr>
                <a:schemeClr val="dk1"/>
              </a:buClr>
              <a:buSzPts val="1100"/>
              <a:buFont typeface="Arial"/>
              <a:buNone/>
            </a:pPr>
            <a:r>
              <a:rPr lang="en-US" sz="2600">
                <a:solidFill>
                  <a:srgbClr val="666666"/>
                </a:solidFill>
                <a:highlight>
                  <a:srgbClr val="FFFFFF"/>
                </a:highlight>
                <a:latin typeface="Open Sans"/>
                <a:ea typeface="Open Sans"/>
                <a:cs typeface="Open Sans"/>
                <a:sym typeface="Open Sans"/>
              </a:rPr>
              <a:t>From earliest times, the Yaqui people have had to overcome many oppressive and exploitative conditions to continue their own laws and customs. Many of their tribal stories reflect this struggle and are preserved in this collection of Yaqui legends and myths.</a:t>
            </a:r>
            <a:endParaRPr sz="2600">
              <a:solidFill>
                <a:srgbClr val="666666"/>
              </a:solidFill>
              <a:highlight>
                <a:srgbClr val="FFFFFF"/>
              </a:highlight>
              <a:latin typeface="Open Sans"/>
              <a:ea typeface="Open Sans"/>
              <a:cs typeface="Open Sans"/>
              <a:sym typeface="Open Sans"/>
            </a:endParaRPr>
          </a:p>
          <a:p>
            <a:pPr marL="0" lvl="0" indent="0" algn="l" rtl="0">
              <a:spcBef>
                <a:spcPts val="1100"/>
              </a:spcBef>
              <a:spcAft>
                <a:spcPts val="0"/>
              </a:spcAft>
              <a:buNone/>
            </a:pPr>
            <a:endParaRPr>
              <a:latin typeface="Avenir"/>
              <a:ea typeface="Avenir"/>
              <a:cs typeface="Avenir"/>
              <a:sym typeface="Avenir"/>
            </a:endParaRPr>
          </a:p>
        </p:txBody>
      </p:sp>
      <p:sp>
        <p:nvSpPr>
          <p:cNvPr id="232" name="Google Shape;232;ge33546e272_0_75"/>
          <p:cNvSpPr txBox="1"/>
          <p:nvPr/>
        </p:nvSpPr>
        <p:spPr>
          <a:xfrm>
            <a:off x="4452825" y="471275"/>
            <a:ext cx="7475700" cy="112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latin typeface="Avenir"/>
                <a:ea typeface="Avenir"/>
                <a:cs typeface="Avenir"/>
                <a:sym typeface="Avenir"/>
              </a:rPr>
              <a:t>Deer Dancer</a:t>
            </a:r>
            <a:endParaRPr sz="3600" b="1">
              <a:latin typeface="Avenir"/>
              <a:ea typeface="Avenir"/>
              <a:cs typeface="Avenir"/>
              <a:sym typeface="Avenir"/>
            </a:endParaRPr>
          </a:p>
          <a:p>
            <a:pPr marL="0" lvl="0" indent="0" algn="l" rtl="0">
              <a:spcBef>
                <a:spcPts val="0"/>
              </a:spcBef>
              <a:spcAft>
                <a:spcPts val="0"/>
              </a:spcAft>
              <a:buNone/>
            </a:pPr>
            <a:r>
              <a:rPr lang="en-US" sz="2500">
                <a:latin typeface="Avenir"/>
                <a:ea typeface="Avenir"/>
                <a:cs typeface="Avenir"/>
                <a:sym typeface="Avenir"/>
              </a:rPr>
              <a:t>By Stan Padilla</a:t>
            </a:r>
            <a:endParaRPr sz="2500">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9"/>
          <p:cNvSpPr txBox="1"/>
          <p:nvPr/>
        </p:nvSpPr>
        <p:spPr>
          <a:xfrm>
            <a:off x="6729425" y="485775"/>
            <a:ext cx="52719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endParaRPr sz="1200">
              <a:solidFill>
                <a:srgbClr val="333333"/>
              </a:solidFill>
              <a:highlight>
                <a:srgbClr val="FFFFFF"/>
              </a:highlight>
            </a:endParaRPr>
          </a:p>
        </p:txBody>
      </p:sp>
      <p:pic>
        <p:nvPicPr>
          <p:cNvPr id="238" name="Google Shape;238;p9"/>
          <p:cNvPicPr preferRelativeResize="0"/>
          <p:nvPr/>
        </p:nvPicPr>
        <p:blipFill>
          <a:blip r:embed="rId3">
            <a:alphaModFix/>
          </a:blip>
          <a:stretch>
            <a:fillRect/>
          </a:stretch>
        </p:blipFill>
        <p:spPr>
          <a:xfrm>
            <a:off x="428625" y="169475"/>
            <a:ext cx="4171950" cy="6078825"/>
          </a:xfrm>
          <a:prstGeom prst="rect">
            <a:avLst/>
          </a:prstGeom>
          <a:noFill/>
          <a:ln>
            <a:noFill/>
          </a:ln>
        </p:spPr>
      </p:pic>
      <p:sp>
        <p:nvSpPr>
          <p:cNvPr id="239" name="Google Shape;239;p9"/>
          <p:cNvSpPr txBox="1"/>
          <p:nvPr/>
        </p:nvSpPr>
        <p:spPr>
          <a:xfrm>
            <a:off x="4776525" y="1770725"/>
            <a:ext cx="66009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50">
                <a:solidFill>
                  <a:srgbClr val="4D5156"/>
                </a:solidFill>
                <a:highlight>
                  <a:srgbClr val="FFFFFF"/>
                </a:highlight>
              </a:rPr>
              <a:t>A portrait of the Yaqui Indian village of Pascua, located on the outskirts of Tucson, Arizona, outlines the village's history, economics, customs of kinship, and complex religious ceremonial organization and practices.</a:t>
            </a:r>
            <a:endParaRPr sz="3100"/>
          </a:p>
        </p:txBody>
      </p:sp>
      <p:sp>
        <p:nvSpPr>
          <p:cNvPr id="240" name="Google Shape;240;p9"/>
          <p:cNvSpPr txBox="1"/>
          <p:nvPr/>
        </p:nvSpPr>
        <p:spPr>
          <a:xfrm>
            <a:off x="4776525" y="485775"/>
            <a:ext cx="71520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700">
                <a:latin typeface="Avenir"/>
                <a:ea typeface="Avenir"/>
                <a:cs typeface="Avenir"/>
                <a:sym typeface="Avenir"/>
              </a:rPr>
              <a:t>Pascua A Yaqui Village in Arizona</a:t>
            </a:r>
            <a:endParaRPr sz="3700">
              <a:latin typeface="Avenir"/>
              <a:ea typeface="Avenir"/>
              <a:cs typeface="Avenir"/>
              <a:sym typeface="Avenir"/>
            </a:endParaRPr>
          </a:p>
          <a:p>
            <a:pPr marL="0" lvl="0" indent="0" algn="l" rtl="0">
              <a:spcBef>
                <a:spcPts val="0"/>
              </a:spcBef>
              <a:spcAft>
                <a:spcPts val="0"/>
              </a:spcAft>
              <a:buNone/>
            </a:pPr>
            <a:r>
              <a:rPr lang="en-US" sz="2100">
                <a:latin typeface="Avenir"/>
                <a:ea typeface="Avenir"/>
                <a:cs typeface="Avenir"/>
                <a:sym typeface="Avenir"/>
              </a:rPr>
              <a:t>By Edward H. Spicer</a:t>
            </a:r>
            <a:endParaRPr sz="2100">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e157df9313_0_8"/>
          <p:cNvSpPr txBox="1">
            <a:spLocks noGrp="1"/>
          </p:cNvSpPr>
          <p:nvPr>
            <p:ph type="title"/>
          </p:nvPr>
        </p:nvSpPr>
        <p:spPr>
          <a:xfrm rot="-384" flipH="1">
            <a:off x="3557725" y="513850"/>
            <a:ext cx="8055300" cy="1631400"/>
          </a:xfrm>
          <a:prstGeom prst="rect">
            <a:avLst/>
          </a:prstGeom>
        </p:spPr>
        <p:txBody>
          <a:bodyPr spcFirstLastPara="1" wrap="square" lIns="0" tIns="0" rIns="0" bIns="0" anchor="b" anchorCtr="0">
            <a:normAutofit fontScale="90000"/>
          </a:bodyPr>
          <a:lstStyle/>
          <a:p>
            <a:pPr marL="0" lvl="0" indent="0" algn="l" rtl="0">
              <a:lnSpc>
                <a:spcPct val="133333"/>
              </a:lnSpc>
              <a:spcBef>
                <a:spcPts val="0"/>
              </a:spcBef>
              <a:spcAft>
                <a:spcPts val="0"/>
              </a:spcAft>
              <a:buNone/>
            </a:pPr>
            <a:endParaRPr sz="2250" b="0" i="1">
              <a:solidFill>
                <a:srgbClr val="333333"/>
              </a:solidFill>
              <a:highlight>
                <a:srgbClr val="EBEBED"/>
              </a:highlight>
              <a:latin typeface="Verdana"/>
              <a:ea typeface="Verdana"/>
              <a:cs typeface="Verdana"/>
              <a:sym typeface="Verdana"/>
            </a:endParaRPr>
          </a:p>
          <a:p>
            <a:pPr marL="0" lvl="0" indent="0" algn="l" rtl="0">
              <a:lnSpc>
                <a:spcPct val="133333"/>
              </a:lnSpc>
              <a:spcBef>
                <a:spcPts val="1700"/>
              </a:spcBef>
              <a:spcAft>
                <a:spcPts val="0"/>
              </a:spcAft>
              <a:buNone/>
            </a:pPr>
            <a:endParaRPr sz="2250" b="0" i="1">
              <a:solidFill>
                <a:srgbClr val="333333"/>
              </a:solidFill>
              <a:highlight>
                <a:srgbClr val="EBEBED"/>
              </a:highlight>
              <a:latin typeface="Verdana"/>
              <a:ea typeface="Verdana"/>
              <a:cs typeface="Verdana"/>
              <a:sym typeface="Verdana"/>
            </a:endParaRPr>
          </a:p>
          <a:p>
            <a:pPr marL="0" lvl="0" indent="0" algn="l" rtl="0">
              <a:lnSpc>
                <a:spcPct val="133333"/>
              </a:lnSpc>
              <a:spcBef>
                <a:spcPts val="1700"/>
              </a:spcBef>
              <a:spcAft>
                <a:spcPts val="0"/>
              </a:spcAft>
              <a:buNone/>
            </a:pPr>
            <a:endParaRPr sz="2250" b="0" i="1">
              <a:solidFill>
                <a:srgbClr val="333333"/>
              </a:solidFill>
              <a:highlight>
                <a:srgbClr val="EBEBED"/>
              </a:highlight>
              <a:latin typeface="Verdana"/>
              <a:ea typeface="Verdana"/>
              <a:cs typeface="Verdana"/>
              <a:sym typeface="Verdana"/>
            </a:endParaRPr>
          </a:p>
          <a:p>
            <a:pPr marL="0" lvl="0" indent="0" algn="l" rtl="0">
              <a:lnSpc>
                <a:spcPct val="125000"/>
              </a:lnSpc>
              <a:spcBef>
                <a:spcPts val="1700"/>
              </a:spcBef>
              <a:spcAft>
                <a:spcPts val="0"/>
              </a:spcAft>
              <a:buNone/>
            </a:pPr>
            <a:r>
              <a:rPr lang="en-US" sz="3444">
                <a:solidFill>
                  <a:srgbClr val="333333"/>
                </a:solidFill>
                <a:highlight>
                  <a:srgbClr val="EBEBED"/>
                </a:highlight>
                <a:latin typeface="Times New Roman"/>
                <a:ea typeface="Times New Roman"/>
                <a:cs typeface="Times New Roman"/>
                <a:sym typeface="Times New Roman"/>
              </a:rPr>
              <a:t>Cycles of Conquest</a:t>
            </a:r>
            <a:endParaRPr sz="3444">
              <a:solidFill>
                <a:srgbClr val="333333"/>
              </a:solidFill>
              <a:highlight>
                <a:srgbClr val="EBEBED"/>
              </a:highlight>
              <a:latin typeface="Times New Roman"/>
              <a:ea typeface="Times New Roman"/>
              <a:cs typeface="Times New Roman"/>
              <a:sym typeface="Times New Roman"/>
            </a:endParaRPr>
          </a:p>
          <a:p>
            <a:pPr marL="0" lvl="0" indent="0" algn="l" rtl="0">
              <a:lnSpc>
                <a:spcPct val="125000"/>
              </a:lnSpc>
              <a:spcBef>
                <a:spcPts val="0"/>
              </a:spcBef>
              <a:spcAft>
                <a:spcPts val="0"/>
              </a:spcAft>
              <a:buNone/>
            </a:pPr>
            <a:r>
              <a:rPr lang="en-US" sz="2333">
                <a:solidFill>
                  <a:srgbClr val="333333"/>
                </a:solidFill>
                <a:highlight>
                  <a:srgbClr val="EBEBED"/>
                </a:highlight>
                <a:latin typeface="Times New Roman"/>
                <a:ea typeface="Times New Roman"/>
                <a:cs typeface="Times New Roman"/>
                <a:sym typeface="Times New Roman"/>
              </a:rPr>
              <a:t>By </a:t>
            </a:r>
            <a:r>
              <a:rPr lang="en-US" sz="2333" b="0">
                <a:solidFill>
                  <a:srgbClr val="333333"/>
                </a:solidFill>
                <a:highlight>
                  <a:srgbClr val="EBEBED"/>
                </a:highlight>
                <a:latin typeface="Times New Roman"/>
                <a:ea typeface="Times New Roman"/>
                <a:cs typeface="Times New Roman"/>
                <a:sym typeface="Times New Roman"/>
              </a:rPr>
              <a:t>Edward H Spicer</a:t>
            </a:r>
            <a:endParaRPr sz="2333" b="0">
              <a:solidFill>
                <a:srgbClr val="333333"/>
              </a:solidFill>
              <a:highlight>
                <a:srgbClr val="EBEBED"/>
              </a:highlight>
              <a:latin typeface="Times New Roman"/>
              <a:ea typeface="Times New Roman"/>
              <a:cs typeface="Times New Roman"/>
              <a:sym typeface="Times New Roman"/>
            </a:endParaRPr>
          </a:p>
          <a:p>
            <a:pPr marL="0" lvl="0" indent="0" algn="l" rtl="0">
              <a:lnSpc>
                <a:spcPct val="133333"/>
              </a:lnSpc>
              <a:spcBef>
                <a:spcPts val="0"/>
              </a:spcBef>
              <a:spcAft>
                <a:spcPts val="1700"/>
              </a:spcAft>
              <a:buNone/>
            </a:pPr>
            <a:r>
              <a:rPr lang="en-US" sz="2027" b="0" i="1">
                <a:solidFill>
                  <a:srgbClr val="333333"/>
                </a:solidFill>
                <a:highlight>
                  <a:srgbClr val="EBEBED"/>
                </a:highlight>
                <a:latin typeface="Verdana"/>
                <a:ea typeface="Verdana"/>
                <a:cs typeface="Verdana"/>
                <a:sym typeface="Verdana"/>
              </a:rPr>
              <a:t>The Impact of Spain, Mexico, and the United States on the Indians of the Southwest, 1533–1960</a:t>
            </a:r>
            <a:endParaRPr sz="2027" b="0" i="1">
              <a:solidFill>
                <a:srgbClr val="333333"/>
              </a:solidFill>
              <a:highlight>
                <a:srgbClr val="EBEBED"/>
              </a:highlight>
              <a:latin typeface="Verdana"/>
              <a:ea typeface="Verdana"/>
              <a:cs typeface="Verdana"/>
              <a:sym typeface="Verdana"/>
            </a:endParaRPr>
          </a:p>
        </p:txBody>
      </p:sp>
      <p:pic>
        <p:nvPicPr>
          <p:cNvPr id="246" name="Google Shape;246;ge157df9313_0_8"/>
          <p:cNvPicPr preferRelativeResize="0"/>
          <p:nvPr/>
        </p:nvPicPr>
        <p:blipFill>
          <a:blip r:embed="rId3">
            <a:alphaModFix/>
          </a:blip>
          <a:stretch>
            <a:fillRect/>
          </a:stretch>
        </p:blipFill>
        <p:spPr>
          <a:xfrm>
            <a:off x="134100" y="596475"/>
            <a:ext cx="3336476" cy="5145408"/>
          </a:xfrm>
          <a:prstGeom prst="rect">
            <a:avLst/>
          </a:prstGeom>
          <a:noFill/>
          <a:ln>
            <a:noFill/>
          </a:ln>
        </p:spPr>
      </p:pic>
      <p:pic>
        <p:nvPicPr>
          <p:cNvPr id="247" name="Google Shape;247;ge157df9313_0_8"/>
          <p:cNvPicPr preferRelativeResize="0"/>
          <p:nvPr/>
        </p:nvPicPr>
        <p:blipFill>
          <a:blip r:embed="rId4">
            <a:alphaModFix/>
          </a:blip>
          <a:stretch>
            <a:fillRect/>
          </a:stretch>
        </p:blipFill>
        <p:spPr>
          <a:xfrm>
            <a:off x="3627725" y="2452200"/>
            <a:ext cx="2761850" cy="2761850"/>
          </a:xfrm>
          <a:prstGeom prst="rect">
            <a:avLst/>
          </a:prstGeom>
          <a:noFill/>
          <a:ln>
            <a:noFill/>
          </a:ln>
        </p:spPr>
      </p:pic>
      <p:sp>
        <p:nvSpPr>
          <p:cNvPr id="248" name="Google Shape;248;ge157df9313_0_8"/>
          <p:cNvSpPr txBox="1"/>
          <p:nvPr/>
        </p:nvSpPr>
        <p:spPr>
          <a:xfrm>
            <a:off x="3627725" y="5214050"/>
            <a:ext cx="4684800" cy="123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latin typeface="Avenir"/>
                <a:ea typeface="Avenir"/>
                <a:cs typeface="Avenir"/>
                <a:sym typeface="Avenir"/>
              </a:rPr>
              <a:t>Edward H. Spicer </a:t>
            </a:r>
            <a:endParaRPr sz="2200" b="1">
              <a:latin typeface="Avenir"/>
              <a:ea typeface="Avenir"/>
              <a:cs typeface="Avenir"/>
              <a:sym typeface="Avenir"/>
            </a:endParaRPr>
          </a:p>
          <a:p>
            <a:pPr marL="0" lvl="0" indent="0" algn="l" rtl="0">
              <a:spcBef>
                <a:spcPts val="0"/>
              </a:spcBef>
              <a:spcAft>
                <a:spcPts val="0"/>
              </a:spcAft>
              <a:buNone/>
            </a:pPr>
            <a:r>
              <a:rPr lang="en-US">
                <a:solidFill>
                  <a:schemeClr val="dk1"/>
                </a:solidFill>
                <a:highlight>
                  <a:srgbClr val="FFFFFF"/>
                </a:highlight>
                <a:latin typeface="Roboto"/>
                <a:ea typeface="Roboto"/>
                <a:cs typeface="Roboto"/>
                <a:sym typeface="Roboto"/>
              </a:rPr>
              <a:t>Born: 11-29-1906</a:t>
            </a:r>
            <a:endParaRPr>
              <a:solidFill>
                <a:schemeClr val="dk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Roboto"/>
                <a:ea typeface="Roboto"/>
                <a:cs typeface="Roboto"/>
                <a:sym typeface="Roboto"/>
              </a:rPr>
              <a:t>Died: 04-04-1983</a:t>
            </a:r>
            <a:endParaRPr>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600" b="1">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e28928f41f_0_0"/>
          <p:cNvSpPr txBox="1">
            <a:spLocks noGrp="1"/>
          </p:cNvSpPr>
          <p:nvPr>
            <p:ph type="title"/>
          </p:nvPr>
        </p:nvSpPr>
        <p:spPr>
          <a:xfrm>
            <a:off x="873975" y="228375"/>
            <a:ext cx="5124300" cy="8766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endParaRPr/>
          </a:p>
          <a:p>
            <a:pPr marL="0" lvl="0" indent="0" algn="l" rtl="0">
              <a:spcBef>
                <a:spcPts val="0"/>
              </a:spcBef>
              <a:spcAft>
                <a:spcPts val="0"/>
              </a:spcAft>
              <a:buNone/>
            </a:pPr>
            <a:r>
              <a:rPr lang="en-US"/>
              <a:t>Yaqui Indigeneity</a:t>
            </a:r>
            <a:endParaRPr/>
          </a:p>
          <a:p>
            <a:pPr marL="0" lvl="0" indent="0" algn="l" rtl="0">
              <a:spcBef>
                <a:spcPts val="0"/>
              </a:spcBef>
              <a:spcAft>
                <a:spcPts val="0"/>
              </a:spcAft>
              <a:buNone/>
            </a:pPr>
            <a:r>
              <a:rPr lang="en-US" sz="2600" b="0"/>
              <a:t>by Ariel Zatarain</a:t>
            </a:r>
            <a:endParaRPr sz="2600" b="0"/>
          </a:p>
        </p:txBody>
      </p:sp>
      <p:sp>
        <p:nvSpPr>
          <p:cNvPr id="254" name="Google Shape;254;ge28928f41f_0_0"/>
          <p:cNvSpPr txBox="1"/>
          <p:nvPr/>
        </p:nvSpPr>
        <p:spPr>
          <a:xfrm>
            <a:off x="628850" y="1344338"/>
            <a:ext cx="61671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333333"/>
                </a:solidFill>
                <a:highlight>
                  <a:srgbClr val="EBEBED"/>
                </a:highlight>
              </a:rPr>
              <a:t>Using indigenous forms of knowledge, Tumbaga shows the important and growing body of literary work on Yaqui culture and history that demonstrates the historical and contemporary importance of the Yaqui nation in Mexican and Chicana/o history, politics, and culture.</a:t>
            </a:r>
            <a:endParaRPr sz="2200"/>
          </a:p>
        </p:txBody>
      </p:sp>
      <p:pic>
        <p:nvPicPr>
          <p:cNvPr id="255" name="Google Shape;255;ge28928f41f_0_0"/>
          <p:cNvPicPr preferRelativeResize="0"/>
          <p:nvPr/>
        </p:nvPicPr>
        <p:blipFill>
          <a:blip r:embed="rId3">
            <a:alphaModFix/>
          </a:blip>
          <a:stretch>
            <a:fillRect/>
          </a:stretch>
        </p:blipFill>
        <p:spPr>
          <a:xfrm>
            <a:off x="6896025" y="309625"/>
            <a:ext cx="4005351" cy="5750400"/>
          </a:xfrm>
          <a:prstGeom prst="rect">
            <a:avLst/>
          </a:prstGeom>
          <a:noFill/>
          <a:ln>
            <a:noFill/>
          </a:ln>
        </p:spPr>
      </p:pic>
      <p:pic>
        <p:nvPicPr>
          <p:cNvPr id="256" name="Google Shape;256;ge28928f41f_0_0"/>
          <p:cNvPicPr preferRelativeResize="0"/>
          <p:nvPr/>
        </p:nvPicPr>
        <p:blipFill>
          <a:blip r:embed="rId4">
            <a:alphaModFix/>
          </a:blip>
          <a:stretch>
            <a:fillRect/>
          </a:stretch>
        </p:blipFill>
        <p:spPr>
          <a:xfrm>
            <a:off x="4339837" y="3810962"/>
            <a:ext cx="2249062" cy="2249062"/>
          </a:xfrm>
          <a:prstGeom prst="rect">
            <a:avLst/>
          </a:prstGeom>
          <a:noFill/>
          <a:ln>
            <a:noFill/>
          </a:ln>
        </p:spPr>
      </p:pic>
      <p:sp>
        <p:nvSpPr>
          <p:cNvPr id="257" name="Google Shape;257;ge28928f41f_0_0"/>
          <p:cNvSpPr txBox="1"/>
          <p:nvPr/>
        </p:nvSpPr>
        <p:spPr>
          <a:xfrm>
            <a:off x="628650" y="5043500"/>
            <a:ext cx="340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258" name="Google Shape;258;ge28928f41f_0_0"/>
          <p:cNvSpPr txBox="1"/>
          <p:nvPr/>
        </p:nvSpPr>
        <p:spPr>
          <a:xfrm>
            <a:off x="628850" y="4828525"/>
            <a:ext cx="37110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rgbClr val="333333"/>
                </a:solidFill>
                <a:highlight>
                  <a:srgbClr val="EBEBED"/>
                </a:highlight>
              </a:rPr>
              <a:t>Born in Sonora, Mexico, Ariel Zatarain Tumbaga is an independent scholar of Mexican and Chicana/o Indigenous literature and culture.</a:t>
            </a:r>
            <a:endParaRPr sz="19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e33546e272_0_78"/>
          <p:cNvSpPr txBox="1">
            <a:spLocks noGrp="1"/>
          </p:cNvSpPr>
          <p:nvPr>
            <p:ph type="title"/>
          </p:nvPr>
        </p:nvSpPr>
        <p:spPr>
          <a:xfrm>
            <a:off x="787100" y="198303"/>
            <a:ext cx="10241400" cy="12345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3600"/>
              <a:buFont typeface="Avenir"/>
              <a:buNone/>
            </a:pPr>
            <a:r>
              <a:rPr lang="en-US"/>
              <a:t>A POEM</a:t>
            </a:r>
            <a:endParaRPr/>
          </a:p>
        </p:txBody>
      </p:sp>
      <p:pic>
        <p:nvPicPr>
          <p:cNvPr id="264" name="Google Shape;264;ge33546e272_0_78" title="service-afc-afc2020004-afc2020004_02-afc2020004_02_sr01.mp3">
            <a:hlinkClick r:id="rId3"/>
          </p:cNvPr>
          <p:cNvPicPr preferRelativeResize="0"/>
          <p:nvPr/>
        </p:nvPicPr>
        <p:blipFill>
          <a:blip r:embed="rId4">
            <a:alphaModFix/>
          </a:blip>
          <a:stretch>
            <a:fillRect/>
          </a:stretch>
        </p:blipFill>
        <p:spPr>
          <a:xfrm>
            <a:off x="152400" y="2182428"/>
            <a:ext cx="457200" cy="457200"/>
          </a:xfrm>
          <a:prstGeom prst="rect">
            <a:avLst/>
          </a:prstGeom>
          <a:noFill/>
          <a:ln>
            <a:noFill/>
          </a:ln>
        </p:spPr>
      </p:pic>
      <p:sp>
        <p:nvSpPr>
          <p:cNvPr id="265" name="Google Shape;265;ge33546e272_0_78"/>
          <p:cNvSpPr txBox="1"/>
          <p:nvPr/>
        </p:nvSpPr>
        <p:spPr>
          <a:xfrm>
            <a:off x="152400" y="2891925"/>
            <a:ext cx="11051700" cy="1296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2400"/>
              </a:spcBef>
              <a:spcAft>
                <a:spcPts val="0"/>
              </a:spcAft>
              <a:buNone/>
            </a:pPr>
            <a:r>
              <a:rPr lang="en-US" sz="2300" b="1">
                <a:solidFill>
                  <a:srgbClr val="242424"/>
                </a:solidFill>
                <a:highlight>
                  <a:srgbClr val="FFFFFF"/>
                </a:highlight>
              </a:rPr>
              <a:t>Anita Endrezze reads and discusses Thirteen Ways of Looking at an Indian on June 29, 2020.</a:t>
            </a:r>
            <a:endParaRPr sz="2300" b="1">
              <a:solidFill>
                <a:srgbClr val="242424"/>
              </a:solidFill>
              <a:highlight>
                <a:srgbClr val="FFFFFF"/>
              </a:highlight>
            </a:endParaRPr>
          </a:p>
          <a:p>
            <a:pPr marL="0" lvl="0" indent="0" algn="l" rtl="0">
              <a:lnSpc>
                <a:spcPct val="140000"/>
              </a:lnSpc>
              <a:spcBef>
                <a:spcPts val="600"/>
              </a:spcBef>
              <a:spcAft>
                <a:spcPts val="600"/>
              </a:spcAft>
              <a:buNone/>
            </a:pPr>
            <a:r>
              <a:rPr lang="en-US" sz="1200" b="1">
                <a:solidFill>
                  <a:srgbClr val="242424"/>
                </a:solidFill>
                <a:highlight>
                  <a:srgbClr val="FFFFFF"/>
                </a:highlight>
              </a:rPr>
              <a:t>Thirteen Ways of Looking at an Indian / 13 Ways of Looking at an Indian</a:t>
            </a:r>
            <a:endParaRPr sz="1200" b="1">
              <a:solidFill>
                <a:srgbClr val="242424"/>
              </a:solidFill>
              <a:highlight>
                <a:srgbClr val="FFFFFF"/>
              </a:highlight>
            </a:endParaRPr>
          </a:p>
        </p:txBody>
      </p:sp>
      <p:sp>
        <p:nvSpPr>
          <p:cNvPr id="266" name="Google Shape;266;ge33546e272_0_78"/>
          <p:cNvSpPr txBox="1"/>
          <p:nvPr/>
        </p:nvSpPr>
        <p:spPr>
          <a:xfrm>
            <a:off x="330500" y="4650650"/>
            <a:ext cx="11154600" cy="150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50">
                <a:solidFill>
                  <a:srgbClr val="242424"/>
                </a:solidFill>
                <a:highlight>
                  <a:srgbClr val="FFFFFF"/>
                </a:highlight>
              </a:rPr>
              <a:t>Anita Endrezze reads and discusses her poem "Thirteen Ways of Looking at an Indian" on June 29, 2020, from her home near Seattle, Washington. Endrezze is an artist and a writer. Her most recent book of poetry, Enigma, was published by Press 53 in 2019. </a:t>
            </a:r>
            <a:endParaRPr sz="2150">
              <a:solidFill>
                <a:srgbClr val="242424"/>
              </a:solidFill>
              <a:highlight>
                <a:srgbClr val="FFFFFF"/>
              </a:highlight>
            </a:endParaRPr>
          </a:p>
          <a:p>
            <a:pPr marL="0" lvl="0" indent="0" algn="l" rtl="0">
              <a:spcBef>
                <a:spcPts val="0"/>
              </a:spcBef>
              <a:spcAft>
                <a:spcPts val="0"/>
              </a:spcAft>
              <a:buNone/>
            </a:pPr>
            <a:r>
              <a:rPr lang="en-US" sz="2150">
                <a:solidFill>
                  <a:srgbClr val="242424"/>
                </a:solidFill>
                <a:highlight>
                  <a:srgbClr val="FF9900"/>
                </a:highlight>
              </a:rPr>
              <a:t>Anita is Yaqui</a:t>
            </a:r>
            <a:r>
              <a:rPr lang="en-US" sz="2150">
                <a:solidFill>
                  <a:srgbClr val="242424"/>
                </a:solidFill>
                <a:highlight>
                  <a:srgbClr val="FFFFFF"/>
                </a:highlight>
              </a:rPr>
              <a:t>, Pima, Maya as well as half European (Slovenian, German, and Italian).</a:t>
            </a:r>
            <a:endParaRPr sz="2500"/>
          </a:p>
        </p:txBody>
      </p:sp>
      <p:pic>
        <p:nvPicPr>
          <p:cNvPr id="267" name="Google Shape;267;ge33546e272_0_78"/>
          <p:cNvPicPr preferRelativeResize="0"/>
          <p:nvPr/>
        </p:nvPicPr>
        <p:blipFill>
          <a:blip r:embed="rId5">
            <a:alphaModFix/>
          </a:blip>
          <a:stretch>
            <a:fillRect/>
          </a:stretch>
        </p:blipFill>
        <p:spPr>
          <a:xfrm>
            <a:off x="8060600" y="272900"/>
            <a:ext cx="3350125" cy="2522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ge1785dc6fe_2_3"/>
          <p:cNvPicPr preferRelativeResize="0"/>
          <p:nvPr/>
        </p:nvPicPr>
        <p:blipFill>
          <a:blip r:embed="rId3">
            <a:alphaModFix/>
          </a:blip>
          <a:stretch>
            <a:fillRect/>
          </a:stretch>
        </p:blipFill>
        <p:spPr>
          <a:xfrm>
            <a:off x="161075" y="433325"/>
            <a:ext cx="8135200" cy="5465850"/>
          </a:xfrm>
          <a:prstGeom prst="rect">
            <a:avLst/>
          </a:prstGeom>
          <a:noFill/>
          <a:ln>
            <a:noFill/>
          </a:ln>
        </p:spPr>
      </p:pic>
      <p:sp>
        <p:nvSpPr>
          <p:cNvPr id="273" name="Google Shape;273;ge1785dc6fe_2_3"/>
          <p:cNvSpPr txBox="1"/>
          <p:nvPr/>
        </p:nvSpPr>
        <p:spPr>
          <a:xfrm>
            <a:off x="7452375" y="563350"/>
            <a:ext cx="4577400" cy="48225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US" sz="2500" b="1">
                <a:solidFill>
                  <a:srgbClr val="333333"/>
                </a:solidFill>
                <a:highlight>
                  <a:srgbClr val="FFFFFF"/>
                </a:highlight>
                <a:latin typeface="Merriweather"/>
                <a:ea typeface="Merriweather"/>
                <a:cs typeface="Merriweather"/>
                <a:sym typeface="Merriweather"/>
              </a:rPr>
              <a:t>Yoeme: Lore of the Arizona Yaqui People</a:t>
            </a:r>
            <a:endParaRPr sz="2500" b="1">
              <a:solidFill>
                <a:srgbClr val="333333"/>
              </a:solidFill>
              <a:highlight>
                <a:srgbClr val="FFFFFF"/>
              </a:highlight>
              <a:latin typeface="Merriweather"/>
              <a:ea typeface="Merriweather"/>
              <a:cs typeface="Merriweather"/>
              <a:sym typeface="Merriweather"/>
            </a:endParaRPr>
          </a:p>
          <a:p>
            <a:pPr marL="0" lvl="0" indent="0" algn="l" rtl="0">
              <a:lnSpc>
                <a:spcPct val="115000"/>
              </a:lnSpc>
              <a:spcBef>
                <a:spcPts val="0"/>
              </a:spcBef>
              <a:spcAft>
                <a:spcPts val="0"/>
              </a:spcAft>
              <a:buNone/>
            </a:pPr>
            <a:r>
              <a:rPr lang="en-US" sz="2400" b="1">
                <a:solidFill>
                  <a:srgbClr val="333333"/>
                </a:solidFill>
                <a:highlight>
                  <a:srgbClr val="FFFFFF"/>
                </a:highlight>
                <a:latin typeface="Merriweather"/>
                <a:ea typeface="Merriweather"/>
                <a:cs typeface="Merriweather"/>
                <a:sym typeface="Merriweather"/>
              </a:rPr>
              <a:t>by</a:t>
            </a:r>
            <a:r>
              <a:rPr lang="en-US" sz="2100" b="1">
                <a:solidFill>
                  <a:srgbClr val="181818"/>
                </a:solidFill>
                <a:highlight>
                  <a:srgbClr val="FFFFFF"/>
                </a:highlight>
              </a:rPr>
              <a:t> </a:t>
            </a:r>
            <a:r>
              <a:rPr lang="en-US" sz="2400" b="1">
                <a:solidFill>
                  <a:srgbClr val="333333"/>
                </a:solidFill>
                <a:highlight>
                  <a:srgbClr val="FFFFFF"/>
                </a:highlight>
                <a:uFill>
                  <a:noFill/>
                </a:uFill>
                <a:latin typeface="Merriweather"/>
                <a:ea typeface="Merriweather"/>
                <a:cs typeface="Merriweather"/>
                <a:sym typeface="Merriweather"/>
                <a:hlinkClick r:id="rId4">
                  <a:extLst>
                    <a:ext uri="{A12FA001-AC4F-418D-AE19-62706E023703}">
                      <ahyp:hlinkClr xmlns:ahyp="http://schemas.microsoft.com/office/drawing/2018/hyperlinkcolor" val="tx"/>
                    </a:ext>
                  </a:extLst>
                </a:hlinkClick>
              </a:rPr>
              <a:t>Mini Valenzuela Kaczkurkin</a:t>
            </a:r>
            <a:endParaRPr sz="2400" b="1">
              <a:solidFill>
                <a:srgbClr val="333333"/>
              </a:solidFill>
              <a:highlight>
                <a:srgbClr val="FFFFFF"/>
              </a:highlight>
              <a:latin typeface="Merriweather"/>
              <a:ea typeface="Merriweather"/>
              <a:cs typeface="Merriweather"/>
              <a:sym typeface="Merriweather"/>
            </a:endParaRPr>
          </a:p>
          <a:p>
            <a:pPr marL="0" lvl="0" indent="0" algn="l" rtl="0">
              <a:lnSpc>
                <a:spcPct val="115000"/>
              </a:lnSpc>
              <a:spcBef>
                <a:spcPts val="600"/>
              </a:spcBef>
              <a:spcAft>
                <a:spcPts val="0"/>
              </a:spcAft>
              <a:buNone/>
            </a:pPr>
            <a:endParaRPr sz="3100" b="1">
              <a:solidFill>
                <a:srgbClr val="333333"/>
              </a:solidFill>
              <a:highlight>
                <a:srgbClr val="FFFFFF"/>
              </a:highlight>
              <a:latin typeface="Merriweather"/>
              <a:ea typeface="Merriweather"/>
              <a:cs typeface="Merriweather"/>
              <a:sym typeface="Merriweather"/>
            </a:endParaRPr>
          </a:p>
          <a:p>
            <a:pPr marL="0" lvl="0" indent="0" algn="l" rtl="0">
              <a:lnSpc>
                <a:spcPct val="115000"/>
              </a:lnSpc>
              <a:spcBef>
                <a:spcPts val="600"/>
              </a:spcBef>
              <a:spcAft>
                <a:spcPts val="600"/>
              </a:spcAft>
              <a:buNone/>
            </a:pPr>
            <a:r>
              <a:rPr lang="en-US" sz="3100" b="1">
                <a:solidFill>
                  <a:srgbClr val="333333"/>
                </a:solidFill>
                <a:highlight>
                  <a:srgbClr val="FFFFFF"/>
                </a:highlight>
                <a:latin typeface="Merriweather"/>
                <a:ea typeface="Merriweather"/>
                <a:cs typeface="Merriweather"/>
                <a:sym typeface="Merriweather"/>
              </a:rPr>
              <a:t>It is probably the best source on contemporary Yaqui oral traditions.</a:t>
            </a:r>
            <a:endParaRPr sz="3100" b="1">
              <a:solidFill>
                <a:srgbClr val="333333"/>
              </a:solidFill>
              <a:highlight>
                <a:srgbClr val="FFFFFF"/>
              </a:highlight>
              <a:latin typeface="Merriweather"/>
              <a:ea typeface="Merriweather"/>
              <a:cs typeface="Merriweather"/>
              <a:sym typeface="Merriweath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975300" y="385775"/>
            <a:ext cx="5711100" cy="5430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3600"/>
              <a:buFont typeface="Avenir"/>
              <a:buNone/>
            </a:pPr>
            <a:r>
              <a:rPr lang="en-US" sz="3200">
                <a:latin typeface="Arial"/>
                <a:ea typeface="Arial"/>
                <a:cs typeface="Arial"/>
                <a:sym typeface="Arial"/>
              </a:rPr>
              <a:t>YAQUI TRIBES TIMELINE</a:t>
            </a:r>
            <a:endParaRPr sz="3200">
              <a:latin typeface="Arial"/>
              <a:ea typeface="Arial"/>
              <a:cs typeface="Arial"/>
              <a:sym typeface="Arial"/>
            </a:endParaRPr>
          </a:p>
        </p:txBody>
      </p:sp>
      <p:sp>
        <p:nvSpPr>
          <p:cNvPr id="104" name="Google Shape;104;p3"/>
          <p:cNvSpPr txBox="1"/>
          <p:nvPr/>
        </p:nvSpPr>
        <p:spPr>
          <a:xfrm>
            <a:off x="276275" y="5787025"/>
            <a:ext cx="325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3"/>
              </a:rPr>
              <a:t>padlet timeline</a:t>
            </a:r>
            <a:endParaRPr/>
          </a:p>
        </p:txBody>
      </p:sp>
      <p:pic>
        <p:nvPicPr>
          <p:cNvPr id="105" name="Google Shape;105;p3"/>
          <p:cNvPicPr preferRelativeResize="0"/>
          <p:nvPr/>
        </p:nvPicPr>
        <p:blipFill>
          <a:blip r:embed="rId4">
            <a:alphaModFix/>
          </a:blip>
          <a:stretch>
            <a:fillRect/>
          </a:stretch>
        </p:blipFill>
        <p:spPr>
          <a:xfrm>
            <a:off x="134900" y="1080700"/>
            <a:ext cx="11922227" cy="45544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e33546e272_0_39"/>
          <p:cNvSpPr txBox="1"/>
          <p:nvPr/>
        </p:nvSpPr>
        <p:spPr>
          <a:xfrm>
            <a:off x="173525" y="784950"/>
            <a:ext cx="4796400" cy="5002200"/>
          </a:xfrm>
          <a:prstGeom prst="rect">
            <a:avLst/>
          </a:prstGeom>
          <a:noFill/>
          <a:ln>
            <a:noFill/>
          </a:ln>
        </p:spPr>
        <p:txBody>
          <a:bodyPr spcFirstLastPara="1" wrap="square" lIns="91425" tIns="91425" rIns="91425" bIns="91425" anchor="t" anchorCtr="0">
            <a:spAutoFit/>
          </a:bodyPr>
          <a:lstStyle/>
          <a:p>
            <a:pPr marL="279400" marR="279400" lvl="0" indent="0" algn="l" rtl="0">
              <a:lnSpc>
                <a:spcPct val="110000"/>
              </a:lnSpc>
              <a:spcBef>
                <a:spcPts val="3000"/>
              </a:spcBef>
              <a:spcAft>
                <a:spcPts val="0"/>
              </a:spcAft>
              <a:buNone/>
            </a:pPr>
            <a:r>
              <a:rPr lang="en-US" sz="3500">
                <a:solidFill>
                  <a:srgbClr val="333333"/>
                </a:solidFill>
                <a:highlight>
                  <a:srgbClr val="FFFFFF"/>
                </a:highlight>
              </a:rPr>
              <a:t>Let's Make Thunder</a:t>
            </a:r>
            <a:endParaRPr sz="3500">
              <a:solidFill>
                <a:srgbClr val="333333"/>
              </a:solidFill>
              <a:highlight>
                <a:srgbClr val="FFFFFF"/>
              </a:highlight>
            </a:endParaRPr>
          </a:p>
          <a:p>
            <a:pPr marL="279400" marR="279400" lvl="0" indent="0" algn="l" rtl="0">
              <a:lnSpc>
                <a:spcPct val="115000"/>
              </a:lnSpc>
              <a:spcBef>
                <a:spcPts val="1500"/>
              </a:spcBef>
              <a:spcAft>
                <a:spcPts val="0"/>
              </a:spcAft>
              <a:buNone/>
            </a:pPr>
            <a:r>
              <a:rPr lang="en-US" sz="1850" b="1">
                <a:solidFill>
                  <a:srgbClr val="333333"/>
                </a:solidFill>
                <a:highlight>
                  <a:srgbClr val="FFFFFF"/>
                </a:highlight>
              </a:rPr>
              <a:t>Mini Valenzuela Kaczkurkin</a:t>
            </a:r>
            <a:endParaRPr sz="1850" b="1">
              <a:solidFill>
                <a:srgbClr val="333333"/>
              </a:solidFill>
              <a:highlight>
                <a:srgbClr val="FFFFFF"/>
              </a:highlight>
            </a:endParaRPr>
          </a:p>
          <a:p>
            <a:pPr marL="279400" marR="279400" lvl="0" indent="0" algn="l" rtl="0">
              <a:lnSpc>
                <a:spcPct val="115000"/>
              </a:lnSpc>
              <a:spcBef>
                <a:spcPts val="800"/>
              </a:spcBef>
              <a:spcAft>
                <a:spcPts val="0"/>
              </a:spcAft>
              <a:buNone/>
            </a:pPr>
            <a:endParaRPr sz="1850" b="1">
              <a:solidFill>
                <a:srgbClr val="333333"/>
              </a:solidFill>
              <a:highlight>
                <a:srgbClr val="FFFFFF"/>
              </a:highlight>
            </a:endParaRPr>
          </a:p>
          <a:p>
            <a:pPr marL="279400" marR="279400" lvl="0" indent="0" algn="l" rtl="0">
              <a:lnSpc>
                <a:spcPct val="115000"/>
              </a:lnSpc>
              <a:spcBef>
                <a:spcPts val="800"/>
              </a:spcBef>
              <a:spcAft>
                <a:spcPts val="0"/>
              </a:spcAft>
              <a:buNone/>
            </a:pPr>
            <a:r>
              <a:rPr lang="en-US" sz="1850">
                <a:solidFill>
                  <a:srgbClr val="333333"/>
                </a:solidFill>
                <a:highlight>
                  <a:srgbClr val="FFFFFF"/>
                </a:highlight>
              </a:rPr>
              <a:t>"Let's make thunder," </a:t>
            </a:r>
            <a:endParaRPr sz="1850">
              <a:solidFill>
                <a:srgbClr val="333333"/>
              </a:solidFill>
              <a:highlight>
                <a:srgbClr val="FFFFFF"/>
              </a:highlight>
            </a:endParaRPr>
          </a:p>
          <a:p>
            <a:pPr marL="279400" marR="279400" lvl="0" indent="0" algn="l" rtl="0">
              <a:lnSpc>
                <a:spcPct val="115000"/>
              </a:lnSpc>
              <a:spcBef>
                <a:spcPts val="800"/>
              </a:spcBef>
              <a:spcAft>
                <a:spcPts val="0"/>
              </a:spcAft>
              <a:buNone/>
            </a:pPr>
            <a:r>
              <a:rPr lang="en-US" sz="1850">
                <a:solidFill>
                  <a:srgbClr val="333333"/>
                </a:solidFill>
                <a:highlight>
                  <a:srgbClr val="FFFFFF"/>
                </a:highlight>
              </a:rPr>
              <a:t>As the cloud makes thunder, </a:t>
            </a:r>
            <a:endParaRPr sz="1850">
              <a:solidFill>
                <a:srgbClr val="333333"/>
              </a:solidFill>
              <a:highlight>
                <a:srgbClr val="FFFFFF"/>
              </a:highlight>
            </a:endParaRPr>
          </a:p>
          <a:p>
            <a:pPr marL="279400" marR="279400" lvl="0" indent="0" algn="l" rtl="0">
              <a:lnSpc>
                <a:spcPct val="115000"/>
              </a:lnSpc>
              <a:spcBef>
                <a:spcPts val="800"/>
              </a:spcBef>
              <a:spcAft>
                <a:spcPts val="0"/>
              </a:spcAft>
              <a:buNone/>
            </a:pPr>
            <a:r>
              <a:rPr lang="en-US" sz="1850">
                <a:solidFill>
                  <a:srgbClr val="333333"/>
                </a:solidFill>
                <a:highlight>
                  <a:srgbClr val="FFFFFF"/>
                </a:highlight>
              </a:rPr>
              <a:t>Say the Pascola Dancers. </a:t>
            </a:r>
            <a:endParaRPr sz="1850">
              <a:solidFill>
                <a:srgbClr val="333333"/>
              </a:solidFill>
              <a:highlight>
                <a:srgbClr val="FFFFFF"/>
              </a:highlight>
            </a:endParaRPr>
          </a:p>
          <a:p>
            <a:pPr marL="279400" marR="279400" lvl="0" indent="0" algn="l" rtl="0">
              <a:lnSpc>
                <a:spcPct val="115000"/>
              </a:lnSpc>
              <a:spcBef>
                <a:spcPts val="800"/>
              </a:spcBef>
              <a:spcAft>
                <a:spcPts val="0"/>
              </a:spcAft>
              <a:buNone/>
            </a:pPr>
            <a:r>
              <a:rPr lang="en-US" sz="1850">
                <a:solidFill>
                  <a:srgbClr val="333333"/>
                </a:solidFill>
                <a:highlight>
                  <a:srgbClr val="FFFFFF"/>
                </a:highlight>
              </a:rPr>
              <a:t>Thunder brings the rain. </a:t>
            </a:r>
            <a:endParaRPr sz="1850">
              <a:solidFill>
                <a:srgbClr val="333333"/>
              </a:solidFill>
              <a:highlight>
                <a:srgbClr val="FFFFFF"/>
              </a:highlight>
            </a:endParaRPr>
          </a:p>
          <a:p>
            <a:pPr marL="279400" marR="279400" lvl="0" indent="0" algn="l" rtl="0">
              <a:lnSpc>
                <a:spcPct val="115000"/>
              </a:lnSpc>
              <a:spcBef>
                <a:spcPts val="800"/>
              </a:spcBef>
              <a:spcAft>
                <a:spcPts val="0"/>
              </a:spcAft>
              <a:buNone/>
            </a:pPr>
            <a:r>
              <a:rPr lang="en-US" sz="1850">
                <a:solidFill>
                  <a:srgbClr val="333333"/>
                </a:solidFill>
                <a:highlight>
                  <a:srgbClr val="FFFFFF"/>
                </a:highlight>
              </a:rPr>
              <a:t>So we understand </a:t>
            </a:r>
            <a:endParaRPr sz="1850">
              <a:solidFill>
                <a:srgbClr val="333333"/>
              </a:solidFill>
              <a:highlight>
                <a:srgbClr val="FFFFFF"/>
              </a:highlight>
            </a:endParaRPr>
          </a:p>
          <a:p>
            <a:pPr marL="279400" marR="279400" lvl="0" indent="0" algn="l" rtl="0">
              <a:lnSpc>
                <a:spcPct val="115000"/>
              </a:lnSpc>
              <a:spcBef>
                <a:spcPts val="800"/>
              </a:spcBef>
              <a:spcAft>
                <a:spcPts val="0"/>
              </a:spcAft>
              <a:buNone/>
            </a:pPr>
            <a:r>
              <a:rPr lang="en-US" sz="1850">
                <a:solidFill>
                  <a:srgbClr val="333333"/>
                </a:solidFill>
                <a:highlight>
                  <a:srgbClr val="FFFFFF"/>
                </a:highlight>
              </a:rPr>
              <a:t>What the Pascolas mean to do.</a:t>
            </a:r>
            <a:endParaRPr sz="1850">
              <a:solidFill>
                <a:srgbClr val="333333"/>
              </a:solidFill>
              <a:highlight>
                <a:srgbClr val="FFFFFF"/>
              </a:highlight>
            </a:endParaRPr>
          </a:p>
          <a:p>
            <a:pPr marL="0" marR="279400" lvl="0" indent="0" algn="l" rtl="0">
              <a:lnSpc>
                <a:spcPct val="115000"/>
              </a:lnSpc>
              <a:spcBef>
                <a:spcPts val="800"/>
              </a:spcBef>
              <a:spcAft>
                <a:spcPts val="0"/>
              </a:spcAft>
              <a:buNone/>
            </a:pPr>
            <a:endParaRPr sz="1850">
              <a:solidFill>
                <a:srgbClr val="333333"/>
              </a:solidFill>
              <a:highlight>
                <a:srgbClr val="FFFFFF"/>
              </a:highlight>
            </a:endParaRPr>
          </a:p>
          <a:p>
            <a:pPr marL="279400" marR="279400" lvl="0" indent="0" algn="ctr" rtl="0">
              <a:lnSpc>
                <a:spcPct val="115000"/>
              </a:lnSpc>
              <a:spcBef>
                <a:spcPts val="800"/>
              </a:spcBef>
              <a:spcAft>
                <a:spcPts val="0"/>
              </a:spcAft>
              <a:buNone/>
            </a:pPr>
            <a:endParaRPr sz="1050">
              <a:solidFill>
                <a:srgbClr val="333333"/>
              </a:solidFill>
              <a:highlight>
                <a:srgbClr val="FFFFFF"/>
              </a:highlight>
            </a:endParaRPr>
          </a:p>
        </p:txBody>
      </p:sp>
      <p:sp>
        <p:nvSpPr>
          <p:cNvPr id="279" name="Google Shape;279;ge33546e272_0_39"/>
          <p:cNvSpPr txBox="1"/>
          <p:nvPr/>
        </p:nvSpPr>
        <p:spPr>
          <a:xfrm>
            <a:off x="4280000" y="2102275"/>
            <a:ext cx="5676600" cy="3050100"/>
          </a:xfrm>
          <a:prstGeom prst="rect">
            <a:avLst/>
          </a:prstGeom>
          <a:noFill/>
          <a:ln>
            <a:noFill/>
          </a:ln>
        </p:spPr>
        <p:txBody>
          <a:bodyPr spcFirstLastPara="1" wrap="square" lIns="91425" tIns="91425" rIns="91425" bIns="91425" anchor="t" anchorCtr="0">
            <a:spAutoFit/>
          </a:bodyPr>
          <a:lstStyle/>
          <a:p>
            <a:pPr marL="279400" marR="279400" lvl="0" indent="0" algn="l" rtl="0">
              <a:lnSpc>
                <a:spcPct val="115000"/>
              </a:lnSpc>
              <a:spcBef>
                <a:spcPts val="0"/>
              </a:spcBef>
              <a:spcAft>
                <a:spcPts val="0"/>
              </a:spcAft>
              <a:buNone/>
            </a:pPr>
            <a:r>
              <a:rPr lang="en-US" sz="1850">
                <a:solidFill>
                  <a:srgbClr val="333333"/>
                </a:solidFill>
                <a:highlight>
                  <a:srgbClr val="FFFFFF"/>
                </a:highlight>
              </a:rPr>
              <a:t>In imitation of rain, </a:t>
            </a:r>
            <a:endParaRPr sz="1850">
              <a:solidFill>
                <a:srgbClr val="333333"/>
              </a:solidFill>
              <a:highlight>
                <a:srgbClr val="FFFFFF"/>
              </a:highlight>
            </a:endParaRPr>
          </a:p>
          <a:p>
            <a:pPr marL="279400" marR="279400" lvl="0" indent="0" algn="l" rtl="0">
              <a:lnSpc>
                <a:spcPct val="115000"/>
              </a:lnSpc>
              <a:spcBef>
                <a:spcPts val="800"/>
              </a:spcBef>
              <a:spcAft>
                <a:spcPts val="0"/>
              </a:spcAft>
              <a:buNone/>
            </a:pPr>
            <a:r>
              <a:rPr lang="en-US" sz="1850">
                <a:solidFill>
                  <a:srgbClr val="333333"/>
                </a:solidFill>
                <a:highlight>
                  <a:srgbClr val="FFFFFF"/>
                </a:highlight>
              </a:rPr>
              <a:t>They're going to shower </a:t>
            </a:r>
            <a:endParaRPr sz="1850">
              <a:solidFill>
                <a:srgbClr val="333333"/>
              </a:solidFill>
              <a:highlight>
                <a:srgbClr val="FFFFFF"/>
              </a:highlight>
            </a:endParaRPr>
          </a:p>
          <a:p>
            <a:pPr marL="279400" marR="279400" lvl="0" indent="0" algn="l" rtl="0">
              <a:lnSpc>
                <a:spcPct val="115000"/>
              </a:lnSpc>
              <a:spcBef>
                <a:spcPts val="800"/>
              </a:spcBef>
              <a:spcAft>
                <a:spcPts val="0"/>
              </a:spcAft>
              <a:buNone/>
            </a:pPr>
            <a:r>
              <a:rPr lang="en-US" sz="1850">
                <a:solidFill>
                  <a:srgbClr val="333333"/>
                </a:solidFill>
                <a:highlight>
                  <a:srgbClr val="FFFFFF"/>
                </a:highlight>
              </a:rPr>
              <a:t>The spectators with bowls of water. </a:t>
            </a:r>
            <a:endParaRPr sz="1850">
              <a:solidFill>
                <a:srgbClr val="333333"/>
              </a:solidFill>
              <a:highlight>
                <a:srgbClr val="FFFFFF"/>
              </a:highlight>
            </a:endParaRPr>
          </a:p>
          <a:p>
            <a:pPr marL="279400" marR="279400" lvl="0" indent="0" algn="l" rtl="0">
              <a:lnSpc>
                <a:spcPct val="115000"/>
              </a:lnSpc>
              <a:spcBef>
                <a:spcPts val="800"/>
              </a:spcBef>
              <a:spcAft>
                <a:spcPts val="0"/>
              </a:spcAft>
              <a:buNone/>
            </a:pPr>
            <a:r>
              <a:rPr lang="en-US" sz="1850">
                <a:solidFill>
                  <a:srgbClr val="333333"/>
                </a:solidFill>
                <a:highlight>
                  <a:srgbClr val="FFFFFF"/>
                </a:highlight>
              </a:rPr>
              <a:t>So we who know, walk away, </a:t>
            </a:r>
            <a:endParaRPr sz="1850">
              <a:solidFill>
                <a:srgbClr val="333333"/>
              </a:solidFill>
              <a:highlight>
                <a:srgbClr val="FFFFFF"/>
              </a:highlight>
            </a:endParaRPr>
          </a:p>
          <a:p>
            <a:pPr marL="279400" marR="279400" lvl="0" indent="0" algn="l" rtl="0">
              <a:lnSpc>
                <a:spcPct val="115000"/>
              </a:lnSpc>
              <a:spcBef>
                <a:spcPts val="800"/>
              </a:spcBef>
              <a:spcAft>
                <a:spcPts val="0"/>
              </a:spcAft>
              <a:buNone/>
            </a:pPr>
            <a:r>
              <a:rPr lang="en-US" sz="1850">
                <a:solidFill>
                  <a:srgbClr val="333333"/>
                </a:solidFill>
                <a:highlight>
                  <a:srgbClr val="FFFFFF"/>
                </a:highlight>
              </a:rPr>
              <a:t>Before the Pascolas </a:t>
            </a:r>
            <a:endParaRPr sz="1850">
              <a:solidFill>
                <a:srgbClr val="333333"/>
              </a:solidFill>
              <a:highlight>
                <a:srgbClr val="FFFFFF"/>
              </a:highlight>
            </a:endParaRPr>
          </a:p>
          <a:p>
            <a:pPr marL="279400" marR="279400" lvl="0" indent="0" algn="l" rtl="0">
              <a:lnSpc>
                <a:spcPct val="115000"/>
              </a:lnSpc>
              <a:spcBef>
                <a:spcPts val="800"/>
              </a:spcBef>
              <a:spcAft>
                <a:spcPts val="0"/>
              </a:spcAft>
              <a:buNone/>
            </a:pPr>
            <a:r>
              <a:rPr lang="en-US" sz="1850">
                <a:solidFill>
                  <a:srgbClr val="333333"/>
                </a:solidFill>
                <a:highlight>
                  <a:srgbClr val="FFFFFF"/>
                </a:highlight>
              </a:rPr>
              <a:t>Make thunder as the clouds make Thunder.</a:t>
            </a:r>
            <a:endParaRPr sz="1850">
              <a:solidFill>
                <a:srgbClr val="333333"/>
              </a:solidFill>
              <a:highlight>
                <a:srgbClr val="FFFFFF"/>
              </a:highlight>
            </a:endParaRPr>
          </a:p>
          <a:p>
            <a:pPr marL="279400" marR="279400" lvl="0" indent="0" algn="ctr" rtl="0">
              <a:lnSpc>
                <a:spcPct val="115000"/>
              </a:lnSpc>
              <a:spcBef>
                <a:spcPts val="800"/>
              </a:spcBef>
              <a:spcAft>
                <a:spcPts val="0"/>
              </a:spcAft>
              <a:buNone/>
            </a:pPr>
            <a:endParaRPr sz="1850">
              <a:solidFill>
                <a:srgbClr val="333333"/>
              </a:solidFill>
              <a:highlight>
                <a:srgbClr val="FFFFFF"/>
              </a:highlight>
            </a:endParaRPr>
          </a:p>
        </p:txBody>
      </p:sp>
      <p:sp>
        <p:nvSpPr>
          <p:cNvPr id="280" name="Google Shape;280;ge33546e272_0_39"/>
          <p:cNvSpPr txBox="1"/>
          <p:nvPr/>
        </p:nvSpPr>
        <p:spPr>
          <a:xfrm>
            <a:off x="6365825" y="5630200"/>
            <a:ext cx="5676600" cy="598200"/>
          </a:xfrm>
          <a:prstGeom prst="rect">
            <a:avLst/>
          </a:prstGeom>
          <a:noFill/>
          <a:ln>
            <a:noFill/>
          </a:ln>
        </p:spPr>
        <p:txBody>
          <a:bodyPr spcFirstLastPara="1" wrap="square" lIns="91425" tIns="91425" rIns="91425" bIns="91425" anchor="t" anchorCtr="0">
            <a:spAutoFit/>
          </a:bodyPr>
          <a:lstStyle/>
          <a:p>
            <a:pPr marL="279400" marR="279400" lvl="0" indent="0" algn="ctr" rtl="0">
              <a:lnSpc>
                <a:spcPct val="115000"/>
              </a:lnSpc>
              <a:spcBef>
                <a:spcPts val="0"/>
              </a:spcBef>
              <a:spcAft>
                <a:spcPts val="0"/>
              </a:spcAft>
              <a:buNone/>
            </a:pPr>
            <a:r>
              <a:rPr lang="en-US" sz="1250">
                <a:solidFill>
                  <a:srgbClr val="333333"/>
                </a:solidFill>
                <a:highlight>
                  <a:srgbClr val="FFFFFF"/>
                </a:highlight>
              </a:rPr>
              <a:t>As printed in Larry Evers, ed. </a:t>
            </a:r>
            <a:r>
              <a:rPr lang="en-US" sz="1250" i="1">
                <a:solidFill>
                  <a:srgbClr val="333333"/>
                </a:solidFill>
                <a:highlight>
                  <a:srgbClr val="FFFFFF"/>
                </a:highlight>
              </a:rPr>
              <a:t>The South Corner of Time.</a:t>
            </a:r>
            <a:r>
              <a:rPr lang="en-US" sz="1250">
                <a:solidFill>
                  <a:srgbClr val="333333"/>
                </a:solidFill>
                <a:highlight>
                  <a:srgbClr val="FFFFFF"/>
                </a:highlight>
              </a:rPr>
              <a:t> Tucson, Ariz.: The University of Arizona Press, ©1980, p. 191-192.</a:t>
            </a:r>
            <a:endParaRPr sz="1250">
              <a:solidFill>
                <a:srgbClr val="333333"/>
              </a:solidFill>
              <a:highlight>
                <a:srgbClr val="FFFFFF"/>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5"/>
          <p:cNvPicPr preferRelativeResize="0"/>
          <p:nvPr/>
        </p:nvPicPr>
        <p:blipFill>
          <a:blip r:embed="rId3">
            <a:alphaModFix/>
          </a:blip>
          <a:stretch>
            <a:fillRect/>
          </a:stretch>
        </p:blipFill>
        <p:spPr>
          <a:xfrm>
            <a:off x="152400" y="152400"/>
            <a:ext cx="6981875" cy="6077650"/>
          </a:xfrm>
          <a:prstGeom prst="rect">
            <a:avLst/>
          </a:prstGeom>
          <a:noFill/>
          <a:ln>
            <a:noFill/>
          </a:ln>
        </p:spPr>
      </p:pic>
      <p:sp>
        <p:nvSpPr>
          <p:cNvPr id="111" name="Google Shape;111;p5"/>
          <p:cNvSpPr txBox="1"/>
          <p:nvPr/>
        </p:nvSpPr>
        <p:spPr>
          <a:xfrm>
            <a:off x="7768075" y="4160325"/>
            <a:ext cx="3347700" cy="1227000"/>
          </a:xfrm>
          <a:prstGeom prst="rect">
            <a:avLst/>
          </a:prstGeom>
          <a:noFill/>
          <a:ln>
            <a:noFill/>
          </a:ln>
        </p:spPr>
        <p:txBody>
          <a:bodyPr spcFirstLastPara="1" wrap="square" lIns="91425" tIns="91425" rIns="91425" bIns="91425" anchor="t" anchorCtr="0">
            <a:spAutoFit/>
          </a:bodyPr>
          <a:lstStyle/>
          <a:p>
            <a:pPr marL="279400" marR="279400" lvl="0" indent="0" algn="l" rtl="0">
              <a:lnSpc>
                <a:spcPct val="115000"/>
              </a:lnSpc>
              <a:spcBef>
                <a:spcPts val="0"/>
              </a:spcBef>
              <a:spcAft>
                <a:spcPts val="0"/>
              </a:spcAft>
              <a:buNone/>
            </a:pPr>
            <a:r>
              <a:rPr lang="en-US" sz="3150">
                <a:solidFill>
                  <a:srgbClr val="333333"/>
                </a:solidFill>
                <a:highlight>
                  <a:srgbClr val="FFFFFF"/>
                </a:highlight>
              </a:rPr>
              <a:t>Map -- </a:t>
            </a:r>
            <a:endParaRPr sz="3150">
              <a:solidFill>
                <a:srgbClr val="333333"/>
              </a:solidFill>
              <a:highlight>
                <a:srgbClr val="FFFFFF"/>
              </a:highlight>
            </a:endParaRPr>
          </a:p>
          <a:p>
            <a:pPr marL="279400" marR="279400" lvl="0" indent="0" algn="l" rtl="0">
              <a:lnSpc>
                <a:spcPct val="115000"/>
              </a:lnSpc>
              <a:spcBef>
                <a:spcPts val="0"/>
              </a:spcBef>
              <a:spcAft>
                <a:spcPts val="0"/>
              </a:spcAft>
              <a:buNone/>
            </a:pPr>
            <a:r>
              <a:rPr lang="en-US" sz="3150">
                <a:solidFill>
                  <a:srgbClr val="333333"/>
                </a:solidFill>
                <a:highlight>
                  <a:srgbClr val="FFFFFF"/>
                </a:highlight>
              </a:rPr>
              <a:t>Yaqui Country</a:t>
            </a:r>
            <a:endParaRPr sz="3150">
              <a:solidFill>
                <a:srgbClr val="333333"/>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e421d1be62_1_6"/>
          <p:cNvSpPr txBox="1">
            <a:spLocks noGrp="1"/>
          </p:cNvSpPr>
          <p:nvPr>
            <p:ph type="title"/>
          </p:nvPr>
        </p:nvSpPr>
        <p:spPr>
          <a:xfrm>
            <a:off x="617550" y="795521"/>
            <a:ext cx="10995600" cy="27309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sz="5900">
                <a:latin typeface="Arial"/>
                <a:ea typeface="Arial"/>
                <a:cs typeface="Arial"/>
                <a:sym typeface="Arial"/>
              </a:rPr>
              <a:t>Archives/ Newspapers articles</a:t>
            </a:r>
            <a:endParaRPr sz="59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e157df9313_1_6"/>
          <p:cNvPicPr preferRelativeResize="0"/>
          <p:nvPr/>
        </p:nvPicPr>
        <p:blipFill>
          <a:blip r:embed="rId3">
            <a:alphaModFix/>
          </a:blip>
          <a:stretch>
            <a:fillRect/>
          </a:stretch>
        </p:blipFill>
        <p:spPr>
          <a:xfrm>
            <a:off x="152400" y="152400"/>
            <a:ext cx="4964525" cy="6160275"/>
          </a:xfrm>
          <a:prstGeom prst="rect">
            <a:avLst/>
          </a:prstGeom>
          <a:noFill/>
          <a:ln>
            <a:noFill/>
          </a:ln>
        </p:spPr>
      </p:pic>
      <p:sp>
        <p:nvSpPr>
          <p:cNvPr id="122" name="Google Shape;122;ge157df9313_1_6"/>
          <p:cNvSpPr txBox="1"/>
          <p:nvPr/>
        </p:nvSpPr>
        <p:spPr>
          <a:xfrm>
            <a:off x="7155500" y="3571300"/>
            <a:ext cx="4650600" cy="26439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US" sz="1800" b="1">
                <a:solidFill>
                  <a:srgbClr val="242424"/>
                </a:solidFill>
                <a:highlight>
                  <a:srgbClr val="F6F6F6"/>
                </a:highlight>
                <a:latin typeface="Open Sans"/>
                <a:ea typeface="Open Sans"/>
                <a:cs typeface="Open Sans"/>
                <a:sym typeface="Open Sans"/>
              </a:rPr>
              <a:t>NEWSPAPER</a:t>
            </a:r>
            <a:endParaRPr sz="1800" b="1">
              <a:solidFill>
                <a:srgbClr val="242424"/>
              </a:solidFill>
              <a:highlight>
                <a:srgbClr val="F6F6F6"/>
              </a:highlight>
              <a:latin typeface="Open Sans"/>
              <a:ea typeface="Open Sans"/>
              <a:cs typeface="Open Sans"/>
              <a:sym typeface="Open Sans"/>
            </a:endParaRPr>
          </a:p>
          <a:p>
            <a:pPr marL="0" lvl="0" indent="0" algn="l" rtl="0">
              <a:lnSpc>
                <a:spcPct val="120000"/>
              </a:lnSpc>
              <a:spcBef>
                <a:spcPts val="200"/>
              </a:spcBef>
              <a:spcAft>
                <a:spcPts val="0"/>
              </a:spcAft>
              <a:buNone/>
            </a:pPr>
            <a:r>
              <a:rPr lang="en-US" sz="1950" b="1">
                <a:solidFill>
                  <a:srgbClr val="0076AD"/>
                </a:solidFill>
                <a:highlight>
                  <a:srgbClr val="F6F6F6"/>
                </a:highlight>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Image 8 of Evening star (Washington, D.C.), January 14, 1918</a:t>
            </a:r>
            <a:endParaRPr sz="1950" b="1">
              <a:solidFill>
                <a:srgbClr val="0076AD"/>
              </a:solidFill>
              <a:highlight>
                <a:srgbClr val="F6F6F6"/>
              </a:highlight>
              <a:latin typeface="Open Sans"/>
              <a:ea typeface="Open Sans"/>
              <a:cs typeface="Open Sans"/>
              <a:sym typeface="Open Sans"/>
            </a:endParaRPr>
          </a:p>
          <a:p>
            <a:pPr marL="0" lvl="0" indent="0" algn="l" rtl="0">
              <a:lnSpc>
                <a:spcPct val="120000"/>
              </a:lnSpc>
              <a:spcBef>
                <a:spcPts val="0"/>
              </a:spcBef>
              <a:spcAft>
                <a:spcPts val="0"/>
              </a:spcAft>
              <a:buNone/>
            </a:pPr>
            <a:endParaRPr sz="1950" b="1">
              <a:solidFill>
                <a:srgbClr val="0076AD"/>
              </a:solidFill>
              <a:highlight>
                <a:srgbClr val="F6F6F6"/>
              </a:highlight>
              <a:latin typeface="Open Sans"/>
              <a:ea typeface="Open Sans"/>
              <a:cs typeface="Open Sans"/>
              <a:sym typeface="Open Sans"/>
            </a:endParaRPr>
          </a:p>
          <a:p>
            <a:pPr marL="0" lvl="0" indent="0" algn="l" rtl="0">
              <a:lnSpc>
                <a:spcPct val="120000"/>
              </a:lnSpc>
              <a:spcBef>
                <a:spcPts val="0"/>
              </a:spcBef>
              <a:spcAft>
                <a:spcPts val="0"/>
              </a:spcAft>
              <a:buNone/>
            </a:pPr>
            <a:r>
              <a:rPr lang="en-US" sz="1950">
                <a:solidFill>
                  <a:srgbClr val="242424"/>
                </a:solidFill>
                <a:highlight>
                  <a:srgbClr val="F6F6F6"/>
                </a:highlight>
                <a:latin typeface="Open Sans"/>
                <a:ea typeface="Open Sans"/>
                <a:cs typeface="Open Sans"/>
                <a:sym typeface="Open Sans"/>
              </a:rPr>
              <a:t>... claimed by the Indians. The Yaqui tribes were originally agricultural people, with a bent...</a:t>
            </a:r>
            <a:endParaRPr sz="1950">
              <a:solidFill>
                <a:srgbClr val="242424"/>
              </a:solidFill>
              <a:highlight>
                <a:srgbClr val="F6F6F6"/>
              </a:highlight>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ge157df9313_1_13"/>
          <p:cNvPicPr preferRelativeResize="0"/>
          <p:nvPr/>
        </p:nvPicPr>
        <p:blipFill>
          <a:blip r:embed="rId3">
            <a:alphaModFix/>
          </a:blip>
          <a:stretch>
            <a:fillRect/>
          </a:stretch>
        </p:blipFill>
        <p:spPr>
          <a:xfrm>
            <a:off x="152400" y="152400"/>
            <a:ext cx="4689525" cy="6175825"/>
          </a:xfrm>
          <a:prstGeom prst="rect">
            <a:avLst/>
          </a:prstGeom>
          <a:noFill/>
          <a:ln>
            <a:noFill/>
          </a:ln>
        </p:spPr>
      </p:pic>
      <p:sp>
        <p:nvSpPr>
          <p:cNvPr id="128" name="Google Shape;128;ge157df9313_1_13"/>
          <p:cNvSpPr txBox="1"/>
          <p:nvPr/>
        </p:nvSpPr>
        <p:spPr>
          <a:xfrm>
            <a:off x="6031725" y="2693625"/>
            <a:ext cx="5866500" cy="3514200"/>
          </a:xfrm>
          <a:prstGeom prst="rect">
            <a:avLst/>
          </a:prstGeom>
          <a:noFill/>
          <a:ln>
            <a:noFill/>
          </a:ln>
        </p:spPr>
        <p:txBody>
          <a:bodyPr spcFirstLastPara="1" wrap="square" lIns="91425" tIns="91425" rIns="91425" bIns="91425" anchor="t" anchorCtr="0">
            <a:spAutoFit/>
          </a:bodyPr>
          <a:lstStyle/>
          <a:p>
            <a:pPr marL="457200" lvl="0" indent="-384175" algn="l" rtl="0">
              <a:lnSpc>
                <a:spcPct val="120000"/>
              </a:lnSpc>
              <a:spcBef>
                <a:spcPts val="0"/>
              </a:spcBef>
              <a:spcAft>
                <a:spcPts val="0"/>
              </a:spcAft>
              <a:buClr>
                <a:srgbClr val="242424"/>
              </a:buClr>
              <a:buSzPts val="2450"/>
              <a:buChar char="●"/>
            </a:pPr>
            <a:r>
              <a:rPr lang="en-US" sz="2300" b="1">
                <a:solidFill>
                  <a:srgbClr val="242424"/>
                </a:solidFill>
                <a:highlight>
                  <a:srgbClr val="F6F6F6"/>
                </a:highlight>
              </a:rPr>
              <a:t>NEWSPAPER</a:t>
            </a:r>
            <a:endParaRPr sz="2300" b="1">
              <a:solidFill>
                <a:srgbClr val="242424"/>
              </a:solidFill>
              <a:highlight>
                <a:srgbClr val="F6F6F6"/>
              </a:highlight>
            </a:endParaRPr>
          </a:p>
          <a:p>
            <a:pPr marL="457200" lvl="0" indent="-384175" algn="l" rtl="0">
              <a:lnSpc>
                <a:spcPct val="120000"/>
              </a:lnSpc>
              <a:spcBef>
                <a:spcPts val="0"/>
              </a:spcBef>
              <a:spcAft>
                <a:spcPts val="0"/>
              </a:spcAft>
              <a:buClr>
                <a:srgbClr val="242424"/>
              </a:buClr>
              <a:buSzPts val="2450"/>
              <a:buChar char="●"/>
            </a:pPr>
            <a:r>
              <a:rPr lang="en-US" sz="2450" b="1">
                <a:solidFill>
                  <a:srgbClr val="0076AD"/>
                </a:solidFill>
                <a:highlight>
                  <a:srgbClr val="F6F6F6"/>
                </a:highlight>
                <a:uFill>
                  <a:noFill/>
                </a:uFill>
                <a:hlinkClick r:id="rId4">
                  <a:extLst>
                    <a:ext uri="{A12FA001-AC4F-418D-AE19-62706E023703}">
                      <ahyp:hlinkClr xmlns:ahyp="http://schemas.microsoft.com/office/drawing/2018/hyperlinkcolor" val="tx"/>
                    </a:ext>
                  </a:extLst>
                </a:hlinkClick>
              </a:rPr>
              <a:t>Image 8 of Evening star (Washington, D.C.), August 26, </a:t>
            </a:r>
            <a:r>
              <a:rPr lang="en-US" sz="2450" b="1">
                <a:solidFill>
                  <a:srgbClr val="0076AD"/>
                </a:solidFill>
                <a:highlight>
                  <a:srgbClr val="F6F6F6"/>
                </a:highlight>
                <a:uFill>
                  <a:noFill/>
                </a:uFill>
                <a:hlinkClick r:id="rId4">
                  <a:extLst>
                    <a:ext uri="{A12FA001-AC4F-418D-AE19-62706E023703}">
                      <ahyp:hlinkClr xmlns:ahyp="http://schemas.microsoft.com/office/drawing/2018/hyperlinkcolor" val="tx"/>
                    </a:ext>
                  </a:extLst>
                </a:hlinkClick>
              </a:rPr>
              <a:t>1903</a:t>
            </a:r>
            <a:endParaRPr sz="2450" b="1">
              <a:solidFill>
                <a:srgbClr val="0076AD"/>
              </a:solidFill>
              <a:highlight>
                <a:srgbClr val="F6F6F6"/>
              </a:highlight>
            </a:endParaRPr>
          </a:p>
          <a:p>
            <a:pPr marL="457200" lvl="0" indent="-384175" algn="l" rtl="0">
              <a:lnSpc>
                <a:spcPct val="120000"/>
              </a:lnSpc>
              <a:spcBef>
                <a:spcPts val="0"/>
              </a:spcBef>
              <a:spcAft>
                <a:spcPts val="0"/>
              </a:spcAft>
              <a:buClr>
                <a:srgbClr val="242424"/>
              </a:buClr>
              <a:buSzPts val="2450"/>
              <a:buChar char="●"/>
            </a:pPr>
            <a:r>
              <a:rPr lang="en-US" sz="2450">
                <a:solidFill>
                  <a:srgbClr val="242424"/>
                </a:solidFill>
                <a:highlight>
                  <a:srgbClr val="F6F6F6"/>
                </a:highlight>
              </a:rPr>
              <a:t>... feminine members of the great Yaqui tribe in its rebellion against the authority of President...</a:t>
            </a:r>
            <a:endParaRPr sz="2450">
              <a:solidFill>
                <a:srgbClr val="242424"/>
              </a:solidFill>
              <a:highlight>
                <a:srgbClr val="F6F6F6"/>
              </a:highlight>
            </a:endParaRPr>
          </a:p>
          <a:p>
            <a:pPr marL="457200" lvl="0" indent="-295275" algn="l" rtl="0">
              <a:lnSpc>
                <a:spcPct val="115000"/>
              </a:lnSpc>
              <a:spcBef>
                <a:spcPts val="0"/>
              </a:spcBef>
              <a:spcAft>
                <a:spcPts val="0"/>
              </a:spcAft>
              <a:buClr>
                <a:srgbClr val="242424"/>
              </a:buClr>
              <a:buSzPts val="1050"/>
              <a:buChar char="●"/>
            </a:pPr>
            <a:endParaRPr sz="1050">
              <a:solidFill>
                <a:srgbClr val="242424"/>
              </a:solidFill>
              <a:highlight>
                <a:srgbClr val="F6F6F6"/>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e421d1be62_1_10"/>
          <p:cNvSpPr txBox="1">
            <a:spLocks noGrp="1"/>
          </p:cNvSpPr>
          <p:nvPr>
            <p:ph type="title"/>
          </p:nvPr>
        </p:nvSpPr>
        <p:spPr>
          <a:xfrm>
            <a:off x="1137775" y="2485653"/>
            <a:ext cx="10241400" cy="12345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sz="6500">
                <a:latin typeface="Arial"/>
                <a:ea typeface="Arial"/>
                <a:cs typeface="Arial"/>
                <a:sym typeface="Arial"/>
              </a:rPr>
              <a:t>Photos</a:t>
            </a:r>
            <a:endParaRPr sz="65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6"/>
          <p:cNvPicPr preferRelativeResize="0"/>
          <p:nvPr/>
        </p:nvPicPr>
        <p:blipFill>
          <a:blip r:embed="rId3">
            <a:alphaModFix/>
          </a:blip>
          <a:stretch>
            <a:fillRect/>
          </a:stretch>
        </p:blipFill>
        <p:spPr>
          <a:xfrm>
            <a:off x="212425" y="438775"/>
            <a:ext cx="4956074" cy="5866674"/>
          </a:xfrm>
          <a:prstGeom prst="rect">
            <a:avLst/>
          </a:prstGeom>
          <a:noFill/>
          <a:ln>
            <a:noFill/>
          </a:ln>
        </p:spPr>
      </p:pic>
      <p:sp>
        <p:nvSpPr>
          <p:cNvPr id="139" name="Google Shape;139;p6"/>
          <p:cNvSpPr txBox="1"/>
          <p:nvPr/>
        </p:nvSpPr>
        <p:spPr>
          <a:xfrm>
            <a:off x="5302700" y="2065100"/>
            <a:ext cx="6040500" cy="37188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2400"/>
              </a:spcBef>
              <a:spcAft>
                <a:spcPts val="600"/>
              </a:spcAft>
              <a:buNone/>
            </a:pPr>
            <a:r>
              <a:rPr lang="en-US" sz="2800">
                <a:solidFill>
                  <a:srgbClr val="242424"/>
                </a:solidFill>
                <a:highlight>
                  <a:srgbClr val="FFFFFF"/>
                </a:highlight>
              </a:rPr>
              <a:t>Rick Medina, right, a Yaqui Apache whose tribe is centered in Arizona, and his son, Miles Medina. </a:t>
            </a:r>
            <a:r>
              <a:rPr lang="en-US" sz="2800">
                <a:solidFill>
                  <a:srgbClr val="242424"/>
                </a:solidFill>
              </a:rPr>
              <a:t>They were among the participants at a Colorado Springs Native American Inter Tribal Powwow and festival in that central Colorado city.</a:t>
            </a:r>
            <a:endParaRPr sz="2800">
              <a:solidFill>
                <a:srgbClr val="242424"/>
              </a:solidFill>
              <a:highlight>
                <a:srgbClr val="FFFFFF"/>
              </a:highlight>
            </a:endParaRPr>
          </a:p>
        </p:txBody>
      </p:sp>
    </p:spTree>
  </p:cSld>
  <p:clrMapOvr>
    <a:masterClrMapping/>
  </p:clrMapOvr>
</p:sld>
</file>

<file path=ppt/theme/theme1.xml><?xml version="1.0" encoding="utf-8"?>
<a:theme xmlns:a="http://schemas.openxmlformats.org/drawingml/2006/main" name="GradientRiseVTI">
  <a:themeElements>
    <a:clrScheme name="AnalogousFromDarkSeedLeftStep">
      <a:dk1>
        <a:srgbClr val="000000"/>
      </a:dk1>
      <a:lt1>
        <a:srgbClr val="FFFFFF"/>
      </a:lt1>
      <a:dk2>
        <a:srgbClr val="3C2230"/>
      </a:dk2>
      <a:lt2>
        <a:srgbClr val="E2E3E8"/>
      </a:lt2>
      <a:accent1>
        <a:srgbClr val="BF9D22"/>
      </a:accent1>
      <a:accent2>
        <a:srgbClr val="D55D17"/>
      </a:accent2>
      <a:accent3>
        <a:srgbClr val="E72932"/>
      </a:accent3>
      <a:accent4>
        <a:srgbClr val="D51770"/>
      </a:accent4>
      <a:accent5>
        <a:srgbClr val="E729D0"/>
      </a:accent5>
      <a:accent6>
        <a:srgbClr val="9C17D5"/>
      </a:accent6>
      <a:hlink>
        <a:srgbClr val="BF3F9B"/>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997</Words>
  <Application>Microsoft Office PowerPoint</Application>
  <PresentationFormat>Widescreen</PresentationFormat>
  <Paragraphs>109</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Open Sans</vt:lpstr>
      <vt:lpstr>Verdana</vt:lpstr>
      <vt:lpstr>Times New Roman</vt:lpstr>
      <vt:lpstr>Avenir</vt:lpstr>
      <vt:lpstr>Merriweather</vt:lpstr>
      <vt:lpstr>Roboto</vt:lpstr>
      <vt:lpstr>Arial</vt:lpstr>
      <vt:lpstr>GradientRiseVTI</vt:lpstr>
      <vt:lpstr> YAQUI TRIBE</vt:lpstr>
      <vt:lpstr> History of the Yaqui Tribe</vt:lpstr>
      <vt:lpstr>YAQUI TRIBES TIMELINE</vt:lpstr>
      <vt:lpstr>PowerPoint Presentation</vt:lpstr>
      <vt:lpstr>Archives/ Newspapers articles</vt:lpstr>
      <vt:lpstr>PowerPoint Presentation</vt:lpstr>
      <vt:lpstr>PowerPoint Presentation</vt:lpstr>
      <vt:lpstr>Photos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RITUALS AND CEREMONIES</vt:lpstr>
      <vt:lpstr>        Native Myth: Yaqui Dance in Sonora, Mexico</vt:lpstr>
      <vt:lpstr>Interview</vt:lpstr>
      <vt:lpstr>PowerPoint Presentation</vt:lpstr>
      <vt:lpstr>Children and Historical Books and Poems</vt:lpstr>
      <vt:lpstr>PowerPoint Presentation</vt:lpstr>
      <vt:lpstr>PowerPoint Presentation</vt:lpstr>
      <vt:lpstr>PowerPoint Presentation</vt:lpstr>
      <vt:lpstr>   Cycles of Conquest By Edward H Spicer The Impact of Spain, Mexico, and the United States on the Indians of the Southwest, 1533–1960</vt:lpstr>
      <vt:lpstr> Yaqui Indigeneity by Ariel Zatarain</vt:lpstr>
      <vt:lpstr>A POEM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YAQUI TRIBE</dc:title>
  <dc:creator>Tobos, Zulma</dc:creator>
  <cp:lastModifiedBy>Tobos, Zulma</cp:lastModifiedBy>
  <cp:revision>1</cp:revision>
  <dcterms:created xsi:type="dcterms:W3CDTF">2021-06-25T05:05:36Z</dcterms:created>
  <dcterms:modified xsi:type="dcterms:W3CDTF">2021-07-10T03:32:06Z</dcterms:modified>
</cp:coreProperties>
</file>